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pn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4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3"/>
  </p:notesMasterIdLst>
  <p:sldIdLst>
    <p:sldId id="273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749"/>
    <p:restoredTop sz="94681"/>
  </p:normalViewPr>
  <p:slideViewPr>
    <p:cSldViewPr snapToGrid="0" snapToObjects="1">
      <p:cViewPr>
        <p:scale>
          <a:sx n="100" d="100"/>
          <a:sy n="100" d="100"/>
        </p:scale>
        <p:origin x="1470" y="-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EB6A33-6078-4EF1-A6AD-C00B73594F71}" type="datetimeFigureOut">
              <a:rPr lang="es-ES" smtClean="0"/>
              <a:t>27/01/2021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78B4DE-D65B-4F8C-94F4-880E095AF01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72732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66" indent="0" algn="ctr">
              <a:buNone/>
              <a:defRPr sz="1500"/>
            </a:lvl2pPr>
            <a:lvl3pPr marL="685732" indent="0" algn="ctr">
              <a:buNone/>
              <a:defRPr sz="1350"/>
            </a:lvl3pPr>
            <a:lvl4pPr marL="1028599" indent="0" algn="ctr">
              <a:buNone/>
              <a:defRPr sz="1200"/>
            </a:lvl4pPr>
            <a:lvl5pPr marL="1371464" indent="0" algn="ctr">
              <a:buNone/>
              <a:defRPr sz="1200"/>
            </a:lvl5pPr>
            <a:lvl6pPr marL="1714331" indent="0" algn="ctr">
              <a:buNone/>
              <a:defRPr sz="1200"/>
            </a:lvl6pPr>
            <a:lvl7pPr marL="2057197" indent="0" algn="ctr">
              <a:buNone/>
              <a:defRPr sz="1200"/>
            </a:lvl7pPr>
            <a:lvl8pPr marL="2400063" indent="0" algn="ctr">
              <a:buNone/>
              <a:defRPr sz="1200"/>
            </a:lvl8pPr>
            <a:lvl9pPr marL="2742929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761E5-98FF-4744-B5AA-C197AE839669}" type="datetimeFigureOut">
              <a:rPr lang="es-ES" smtClean="0"/>
              <a:t>27/01/2021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4DBDD-5719-D241-B72E-CE24B949D3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91343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761E5-98FF-4744-B5AA-C197AE839669}" type="datetimeFigureOut">
              <a:rPr lang="es-ES" smtClean="0"/>
              <a:t>27/01/2021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4DBDD-5719-D241-B72E-CE24B949D3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17178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5"/>
            <a:ext cx="1478756" cy="8394877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5"/>
            <a:ext cx="4350544" cy="839487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761E5-98FF-4744-B5AA-C197AE839669}" type="datetimeFigureOut">
              <a:rPr lang="es-ES" smtClean="0"/>
              <a:t>27/01/2021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4DBDD-5719-D241-B72E-CE24B949D3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78498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761E5-98FF-4744-B5AA-C197AE839669}" type="datetimeFigureOut">
              <a:rPr lang="es-ES" smtClean="0"/>
              <a:t>27/01/2021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4DBDD-5719-D241-B72E-CE24B949D3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09961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8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8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32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59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46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33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19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06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92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761E5-98FF-4744-B5AA-C197AE839669}" type="datetimeFigureOut">
              <a:rPr lang="es-ES" smtClean="0"/>
              <a:t>27/01/2021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4DBDD-5719-D241-B72E-CE24B949D3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52359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761E5-98FF-4744-B5AA-C197AE839669}" type="datetimeFigureOut">
              <a:rPr lang="es-ES" smtClean="0"/>
              <a:t>27/01/2021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4DBDD-5719-D241-B72E-CE24B949D3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4762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2" y="527405"/>
            <a:ext cx="5915025" cy="191470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2" y="2428349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66" indent="0">
              <a:buNone/>
              <a:defRPr sz="1500" b="1"/>
            </a:lvl2pPr>
            <a:lvl3pPr marL="685732" indent="0">
              <a:buNone/>
              <a:defRPr sz="1350" b="1"/>
            </a:lvl3pPr>
            <a:lvl4pPr marL="1028599" indent="0">
              <a:buNone/>
              <a:defRPr sz="1200" b="1"/>
            </a:lvl4pPr>
            <a:lvl5pPr marL="1371464" indent="0">
              <a:buNone/>
              <a:defRPr sz="1200" b="1"/>
            </a:lvl5pPr>
            <a:lvl6pPr marL="1714331" indent="0">
              <a:buNone/>
              <a:defRPr sz="1200" b="1"/>
            </a:lvl6pPr>
            <a:lvl7pPr marL="2057197" indent="0">
              <a:buNone/>
              <a:defRPr sz="1200" b="1"/>
            </a:lvl7pPr>
            <a:lvl8pPr marL="2400063" indent="0">
              <a:buNone/>
              <a:defRPr sz="1200" b="1"/>
            </a:lvl8pPr>
            <a:lvl9pPr marL="2742929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2" y="3618444"/>
            <a:ext cx="2901255" cy="532218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4" y="2428349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66" indent="0">
              <a:buNone/>
              <a:defRPr sz="1500" b="1"/>
            </a:lvl2pPr>
            <a:lvl3pPr marL="685732" indent="0">
              <a:buNone/>
              <a:defRPr sz="1350" b="1"/>
            </a:lvl3pPr>
            <a:lvl4pPr marL="1028599" indent="0">
              <a:buNone/>
              <a:defRPr sz="1200" b="1"/>
            </a:lvl4pPr>
            <a:lvl5pPr marL="1371464" indent="0">
              <a:buNone/>
              <a:defRPr sz="1200" b="1"/>
            </a:lvl5pPr>
            <a:lvl6pPr marL="1714331" indent="0">
              <a:buNone/>
              <a:defRPr sz="1200" b="1"/>
            </a:lvl6pPr>
            <a:lvl7pPr marL="2057197" indent="0">
              <a:buNone/>
              <a:defRPr sz="1200" b="1"/>
            </a:lvl7pPr>
            <a:lvl8pPr marL="2400063" indent="0">
              <a:buNone/>
              <a:defRPr sz="1200" b="1"/>
            </a:lvl8pPr>
            <a:lvl9pPr marL="2742929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4" y="3618444"/>
            <a:ext cx="2915543" cy="532218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761E5-98FF-4744-B5AA-C197AE839669}" type="datetimeFigureOut">
              <a:rPr lang="es-ES" smtClean="0"/>
              <a:t>27/01/2021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4DBDD-5719-D241-B72E-CE24B949D3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3912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761E5-98FF-4744-B5AA-C197AE839669}" type="datetimeFigureOut">
              <a:rPr lang="es-ES" smtClean="0"/>
              <a:t>27/01/2021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4DBDD-5719-D241-B72E-CE24B949D3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8402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761E5-98FF-4744-B5AA-C197AE839669}" type="datetimeFigureOut">
              <a:rPr lang="es-ES" smtClean="0"/>
              <a:t>27/01/2021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4DBDD-5719-D241-B72E-CE24B949D3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83372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4" y="1426285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2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866" indent="0">
              <a:buNone/>
              <a:defRPr sz="1050"/>
            </a:lvl2pPr>
            <a:lvl3pPr marL="685732" indent="0">
              <a:buNone/>
              <a:defRPr sz="900"/>
            </a:lvl3pPr>
            <a:lvl4pPr marL="1028599" indent="0">
              <a:buNone/>
              <a:defRPr sz="750"/>
            </a:lvl4pPr>
            <a:lvl5pPr marL="1371464" indent="0">
              <a:buNone/>
              <a:defRPr sz="750"/>
            </a:lvl5pPr>
            <a:lvl6pPr marL="1714331" indent="0">
              <a:buNone/>
              <a:defRPr sz="750"/>
            </a:lvl6pPr>
            <a:lvl7pPr marL="2057197" indent="0">
              <a:buNone/>
              <a:defRPr sz="750"/>
            </a:lvl7pPr>
            <a:lvl8pPr marL="2400063" indent="0">
              <a:buNone/>
              <a:defRPr sz="750"/>
            </a:lvl8pPr>
            <a:lvl9pPr marL="2742929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761E5-98FF-4744-B5AA-C197AE839669}" type="datetimeFigureOut">
              <a:rPr lang="es-ES" smtClean="0"/>
              <a:t>27/01/2021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4DBDD-5719-D241-B72E-CE24B949D3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7492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4" y="1426285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866" indent="0">
              <a:buNone/>
              <a:defRPr sz="2100"/>
            </a:lvl2pPr>
            <a:lvl3pPr marL="685732" indent="0">
              <a:buNone/>
              <a:defRPr sz="1800"/>
            </a:lvl3pPr>
            <a:lvl4pPr marL="1028599" indent="0">
              <a:buNone/>
              <a:defRPr sz="1500"/>
            </a:lvl4pPr>
            <a:lvl5pPr marL="1371464" indent="0">
              <a:buNone/>
              <a:defRPr sz="1500"/>
            </a:lvl5pPr>
            <a:lvl6pPr marL="1714331" indent="0">
              <a:buNone/>
              <a:defRPr sz="1500"/>
            </a:lvl6pPr>
            <a:lvl7pPr marL="2057197" indent="0">
              <a:buNone/>
              <a:defRPr sz="1500"/>
            </a:lvl7pPr>
            <a:lvl8pPr marL="2400063" indent="0">
              <a:buNone/>
              <a:defRPr sz="1500"/>
            </a:lvl8pPr>
            <a:lvl9pPr marL="2742929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2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866" indent="0">
              <a:buNone/>
              <a:defRPr sz="1050"/>
            </a:lvl2pPr>
            <a:lvl3pPr marL="685732" indent="0">
              <a:buNone/>
              <a:defRPr sz="900"/>
            </a:lvl3pPr>
            <a:lvl4pPr marL="1028599" indent="0">
              <a:buNone/>
              <a:defRPr sz="750"/>
            </a:lvl4pPr>
            <a:lvl5pPr marL="1371464" indent="0">
              <a:buNone/>
              <a:defRPr sz="750"/>
            </a:lvl5pPr>
            <a:lvl6pPr marL="1714331" indent="0">
              <a:buNone/>
              <a:defRPr sz="750"/>
            </a:lvl6pPr>
            <a:lvl7pPr marL="2057197" indent="0">
              <a:buNone/>
              <a:defRPr sz="750"/>
            </a:lvl7pPr>
            <a:lvl8pPr marL="2400063" indent="0">
              <a:buNone/>
              <a:defRPr sz="750"/>
            </a:lvl8pPr>
            <a:lvl9pPr marL="2742929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761E5-98FF-4744-B5AA-C197AE839669}" type="datetimeFigureOut">
              <a:rPr lang="es-ES" smtClean="0"/>
              <a:t>27/01/2021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4DBDD-5719-D241-B72E-CE24B949D3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5323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9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9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9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3761E5-98FF-4744-B5AA-C197AE839669}" type="datetimeFigureOut">
              <a:rPr lang="es-ES" smtClean="0"/>
              <a:t>27/01/2021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4" y="9181399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9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24DBDD-5719-D241-B72E-CE24B949D3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3664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732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3" indent="-171433" algn="l" defTabSz="685732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299" indent="-171433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66" indent="-171433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32" indent="-171433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2898" indent="-171433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764" indent="-171433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30" indent="-171433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496" indent="-171433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362" indent="-171433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66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32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99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64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31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197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063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29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2.mp4"/><Relationship Id="rId7" Type="http://schemas.openxmlformats.org/officeDocument/2006/relationships/image" Target="../media/image2.jp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.gif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5.png"/><Relationship Id="rId4" Type="http://schemas.openxmlformats.org/officeDocument/2006/relationships/video" Target="../media/media2.mp4"/><Relationship Id="rId9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Imagen 46" descr="Logotipo&#10;&#10;Descripción generada automáticamente">
            <a:extLst>
              <a:ext uri="{FF2B5EF4-FFF2-40B4-BE49-F238E27FC236}">
                <a16:creationId xmlns:a16="http://schemas.microsoft.com/office/drawing/2014/main" id="{BEB29FE7-299B-F440-B30F-9D98D8C99A64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10000"/>
          </a:blip>
          <a:stretch>
            <a:fillRect/>
          </a:stretch>
        </p:blipFill>
        <p:spPr>
          <a:xfrm>
            <a:off x="0" y="4364941"/>
            <a:ext cx="6858000" cy="3857625"/>
          </a:xfrm>
          <a:prstGeom prst="rect">
            <a:avLst/>
          </a:prstGeom>
          <a:effectLst>
            <a:outerShdw blurRad="50800" dist="38100" algn="l" rotWithShape="0">
              <a:prstClr val="black"/>
            </a:outerShdw>
          </a:effec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6CAF8A31-F64F-F74E-B738-4BAD2C00B35C}"/>
              </a:ext>
            </a:extLst>
          </p:cNvPr>
          <p:cNvSpPr txBox="1"/>
          <p:nvPr/>
        </p:nvSpPr>
        <p:spPr>
          <a:xfrm>
            <a:off x="86264" y="243111"/>
            <a:ext cx="17942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latin typeface="Arial" panose="020B0604020202020204" pitchFamily="34" charset="0"/>
                <a:cs typeface="Arial" panose="020B0604020202020204" pitchFamily="34" charset="0"/>
              </a:rPr>
              <a:t>Tarea 12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6827F3D-F951-AD41-B801-CC67E0FDDDB0}"/>
              </a:ext>
            </a:extLst>
          </p:cNvPr>
          <p:cNvSpPr txBox="1"/>
          <p:nvPr/>
        </p:nvSpPr>
        <p:spPr>
          <a:xfrm>
            <a:off x="86264" y="628425"/>
            <a:ext cx="192776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Nombre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CBFB988-179C-384A-A2BB-ED63302D2359}"/>
              </a:ext>
            </a:extLst>
          </p:cNvPr>
          <p:cNvSpPr txBox="1"/>
          <p:nvPr/>
        </p:nvSpPr>
        <p:spPr>
          <a:xfrm>
            <a:off x="86265" y="890035"/>
            <a:ext cx="179429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>
                <a:latin typeface="Arial" panose="020B0604020202020204" pitchFamily="34" charset="0"/>
                <a:cs typeface="Arial" panose="020B0604020202020204" pitchFamily="34" charset="0"/>
              </a:rPr>
              <a:t>Posesión </a:t>
            </a:r>
            <a:r>
              <a:rPr lang="es-ES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parcelada</a:t>
            </a:r>
            <a:r>
              <a:rPr lang="es-ES" sz="1000" dirty="0" err="1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s-ES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superioridades</a:t>
            </a:r>
            <a:endParaRPr lang="es-E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8vs8 4pp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AFAEFB9-6AA8-9943-983D-2E6C823F3805}"/>
              </a:ext>
            </a:extLst>
          </p:cNvPr>
          <p:cNvSpPr txBox="1"/>
          <p:nvPr/>
        </p:nvSpPr>
        <p:spPr>
          <a:xfrm>
            <a:off x="1880559" y="628425"/>
            <a:ext cx="12975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Nº Jugadores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D491001-E6BE-3043-B4E2-CA2F21CE92DC}"/>
              </a:ext>
            </a:extLst>
          </p:cNvPr>
          <p:cNvSpPr txBox="1"/>
          <p:nvPr/>
        </p:nvSpPr>
        <p:spPr>
          <a:xfrm>
            <a:off x="1880559" y="890035"/>
            <a:ext cx="12076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720B2954-C8D4-8C40-8CFA-AB3B859A7523}"/>
              </a:ext>
            </a:extLst>
          </p:cNvPr>
          <p:cNvSpPr txBox="1"/>
          <p:nvPr/>
        </p:nvSpPr>
        <p:spPr>
          <a:xfrm>
            <a:off x="3088258" y="628425"/>
            <a:ext cx="12975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Nº Porteros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049A87C4-CAB9-644A-B63C-7E43526AED65}"/>
              </a:ext>
            </a:extLst>
          </p:cNvPr>
          <p:cNvSpPr txBox="1"/>
          <p:nvPr/>
        </p:nvSpPr>
        <p:spPr>
          <a:xfrm>
            <a:off x="3088258" y="890035"/>
            <a:ext cx="12076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D3DF65B-0F6E-0748-8777-00D2CC58489D}"/>
              </a:ext>
            </a:extLst>
          </p:cNvPr>
          <p:cNvSpPr txBox="1"/>
          <p:nvPr/>
        </p:nvSpPr>
        <p:spPr>
          <a:xfrm>
            <a:off x="4295956" y="628425"/>
            <a:ext cx="18628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Espacio Ancho x Largo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BE1E824C-4A79-7842-8D40-5E6D536B9271}"/>
              </a:ext>
            </a:extLst>
          </p:cNvPr>
          <p:cNvSpPr txBox="1"/>
          <p:nvPr/>
        </p:nvSpPr>
        <p:spPr>
          <a:xfrm>
            <a:off x="4295957" y="890035"/>
            <a:ext cx="17339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45x45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BD126A0E-EB0A-ED49-B4EC-CE995ADCFDFB}"/>
              </a:ext>
            </a:extLst>
          </p:cNvPr>
          <p:cNvSpPr txBox="1"/>
          <p:nvPr/>
        </p:nvSpPr>
        <p:spPr>
          <a:xfrm>
            <a:off x="86265" y="1309956"/>
            <a:ext cx="118631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Tiempo </a:t>
            </a:r>
            <a:r>
              <a:rPr lang="es-ES" sz="1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Repet</a:t>
            </a:r>
            <a:r>
              <a:rPr lang="es-ES" sz="1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88607D35-D83F-934C-83CD-A16B37C9FA26}"/>
              </a:ext>
            </a:extLst>
          </p:cNvPr>
          <p:cNvSpPr txBox="1"/>
          <p:nvPr/>
        </p:nvSpPr>
        <p:spPr>
          <a:xfrm>
            <a:off x="86265" y="1571566"/>
            <a:ext cx="110418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10´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944883D4-0836-8C41-97C3-D5A0EA44FDCC}"/>
              </a:ext>
            </a:extLst>
          </p:cNvPr>
          <p:cNvSpPr txBox="1"/>
          <p:nvPr/>
        </p:nvSpPr>
        <p:spPr>
          <a:xfrm>
            <a:off x="1299016" y="1309956"/>
            <a:ext cx="8194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Repet</a:t>
            </a:r>
            <a:r>
              <a:rPr lang="es-ES" sz="1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579FC4B4-A054-2F41-9E99-36F17CA18A83}"/>
              </a:ext>
            </a:extLst>
          </p:cNvPr>
          <p:cNvSpPr txBox="1"/>
          <p:nvPr/>
        </p:nvSpPr>
        <p:spPr>
          <a:xfrm>
            <a:off x="1299016" y="1571567"/>
            <a:ext cx="5815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C86D9881-DEB3-BB43-84BC-69BE7A40059C}"/>
              </a:ext>
            </a:extLst>
          </p:cNvPr>
          <p:cNvSpPr txBox="1"/>
          <p:nvPr/>
        </p:nvSpPr>
        <p:spPr>
          <a:xfrm>
            <a:off x="1880558" y="1309956"/>
            <a:ext cx="14550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Desc. entre Repe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3F4E2E8B-04E6-F543-96C4-52CA80C2A079}"/>
              </a:ext>
            </a:extLst>
          </p:cNvPr>
          <p:cNvSpPr txBox="1"/>
          <p:nvPr/>
        </p:nvSpPr>
        <p:spPr>
          <a:xfrm>
            <a:off x="1880559" y="1571566"/>
            <a:ext cx="13543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1´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DB925119-2D5B-1240-9C9C-450AAD67F4B4}"/>
              </a:ext>
            </a:extLst>
          </p:cNvPr>
          <p:cNvSpPr txBox="1"/>
          <p:nvPr/>
        </p:nvSpPr>
        <p:spPr>
          <a:xfrm>
            <a:off x="3088258" y="1309955"/>
            <a:ext cx="64698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Series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B966E2FB-EB51-5947-9A65-6D87A0AEA189}"/>
              </a:ext>
            </a:extLst>
          </p:cNvPr>
          <p:cNvSpPr txBox="1"/>
          <p:nvPr/>
        </p:nvSpPr>
        <p:spPr>
          <a:xfrm>
            <a:off x="3088258" y="1571565"/>
            <a:ext cx="64698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0AF0009B-2DB5-6D4D-B0BD-B01E637AD351}"/>
              </a:ext>
            </a:extLst>
          </p:cNvPr>
          <p:cNvSpPr txBox="1"/>
          <p:nvPr/>
        </p:nvSpPr>
        <p:spPr>
          <a:xfrm>
            <a:off x="3645402" y="1298541"/>
            <a:ext cx="12975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Desc. Entre Series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940FB988-60EB-9041-856D-C4DAF3357096}"/>
              </a:ext>
            </a:extLst>
          </p:cNvPr>
          <p:cNvSpPr txBox="1"/>
          <p:nvPr/>
        </p:nvSpPr>
        <p:spPr>
          <a:xfrm>
            <a:off x="4851313" y="1301315"/>
            <a:ext cx="12975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Tiempo Total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46A0DAE0-FD03-2B4C-B9A6-15E3A31C94B2}"/>
              </a:ext>
            </a:extLst>
          </p:cNvPr>
          <p:cNvSpPr txBox="1"/>
          <p:nvPr/>
        </p:nvSpPr>
        <p:spPr>
          <a:xfrm>
            <a:off x="4851313" y="1562925"/>
            <a:ext cx="12975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20´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0F4F359A-901C-7843-AC61-0FFC46AFB0A7}"/>
              </a:ext>
            </a:extLst>
          </p:cNvPr>
          <p:cNvSpPr txBox="1"/>
          <p:nvPr/>
        </p:nvSpPr>
        <p:spPr>
          <a:xfrm>
            <a:off x="89838" y="1906405"/>
            <a:ext cx="192776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Descripción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56B30218-5904-F945-8558-12DE6B2F76D7}"/>
              </a:ext>
            </a:extLst>
          </p:cNvPr>
          <p:cNvSpPr txBox="1"/>
          <p:nvPr/>
        </p:nvSpPr>
        <p:spPr>
          <a:xfrm>
            <a:off x="89837" y="2168015"/>
            <a:ext cx="6678325" cy="240065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/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En un espacio cuadrado dividimos en 5 subespacios con 4 porterías. 2 portería pequeñas  a las que ataca cada equipo.</a:t>
            </a:r>
          </a:p>
          <a:p>
            <a:pPr algn="just"/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Los subespacios definen posiciones iniciales: Para cada equipo hay 1  zona de inicio+ 1 zona central+ 2 zonas exteriores + 1 zona de finalización.</a:t>
            </a:r>
          </a:p>
          <a:p>
            <a:pPr algn="just"/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Los 8 jugadores en momento con balón pueden moverse libremente buscando generar superioridades y finalizar en porterías pequeñas.</a:t>
            </a:r>
          </a:p>
          <a:p>
            <a:pPr algn="just"/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Los jugadores sin balón mantienen su zona. </a:t>
            </a:r>
          </a:p>
          <a:p>
            <a:pPr algn="just"/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En caso de robo cada jugador vuelve a su zona y los nuevos poseedores se mueven libremente</a:t>
            </a: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F6C4F87A-46C2-7446-AA12-1BD62C1EF9A4}"/>
              </a:ext>
            </a:extLst>
          </p:cNvPr>
          <p:cNvSpPr txBox="1"/>
          <p:nvPr/>
        </p:nvSpPr>
        <p:spPr>
          <a:xfrm>
            <a:off x="86820" y="3554703"/>
            <a:ext cx="19277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Variantes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68B1C6A7-C154-CF44-802E-9B8344FF9D78}"/>
              </a:ext>
            </a:extLst>
          </p:cNvPr>
          <p:cNvSpPr txBox="1"/>
          <p:nvPr/>
        </p:nvSpPr>
        <p:spPr>
          <a:xfrm>
            <a:off x="86820" y="3819370"/>
            <a:ext cx="1927764" cy="209288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Para trabajar los duelos poner como norma de provocación que nadie se pueda mover de su espacio. No se generaran superioridades todas las zonas serán en igualdad</a:t>
            </a: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39154B6C-9F58-5240-B282-B352B2F2F335}"/>
              </a:ext>
            </a:extLst>
          </p:cNvPr>
          <p:cNvSpPr txBox="1"/>
          <p:nvPr/>
        </p:nvSpPr>
        <p:spPr>
          <a:xfrm>
            <a:off x="2119003" y="3561746"/>
            <a:ext cx="152695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 Técnicos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9913232D-916E-114B-93C4-FC8CF2CCAEA7}"/>
              </a:ext>
            </a:extLst>
          </p:cNvPr>
          <p:cNvSpPr txBox="1"/>
          <p:nvPr/>
        </p:nvSpPr>
        <p:spPr>
          <a:xfrm>
            <a:off x="2119002" y="3826412"/>
            <a:ext cx="1526400" cy="193899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endParaRPr lang="es-ES" sz="10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33" indent="-171433">
              <a:buFont typeface="Arial" panose="020B0604020202020204" pitchFamily="34" charset="0"/>
              <a:buChar char="•"/>
            </a:pPr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Pase</a:t>
            </a:r>
          </a:p>
          <a:p>
            <a:pPr marL="171433" indent="-171433">
              <a:buFont typeface="Arial" panose="020B0604020202020204" pitchFamily="34" charset="0"/>
              <a:buChar char="•"/>
            </a:pPr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Pared</a:t>
            </a:r>
          </a:p>
          <a:p>
            <a:pPr marL="171433" indent="-171433">
              <a:buFont typeface="Arial" panose="020B0604020202020204" pitchFamily="34" charset="0"/>
              <a:buChar char="•"/>
            </a:pPr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Conducción</a:t>
            </a:r>
          </a:p>
          <a:p>
            <a:pPr marL="171433" indent="-171433">
              <a:buFont typeface="Arial" panose="020B0604020202020204" pitchFamily="34" charset="0"/>
              <a:buChar char="•"/>
            </a:pPr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Tiro</a:t>
            </a:r>
          </a:p>
          <a:p>
            <a:pPr marL="171433" indent="-171433">
              <a:buFont typeface="Arial" panose="020B0604020202020204" pitchFamily="34" charset="0"/>
              <a:buChar char="•"/>
            </a:pPr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Regate	</a:t>
            </a: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C6AA97A9-6F5C-DB49-8162-27E15EB6E094}"/>
              </a:ext>
            </a:extLst>
          </p:cNvPr>
          <p:cNvSpPr txBox="1"/>
          <p:nvPr/>
        </p:nvSpPr>
        <p:spPr>
          <a:xfrm>
            <a:off x="3645402" y="3551538"/>
            <a:ext cx="1526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 Tácticos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9173663E-7E3D-EA4F-B336-0DD2072DB5A3}"/>
              </a:ext>
            </a:extLst>
          </p:cNvPr>
          <p:cNvSpPr txBox="1"/>
          <p:nvPr/>
        </p:nvSpPr>
        <p:spPr>
          <a:xfrm>
            <a:off x="3645402" y="3816204"/>
            <a:ext cx="1526400" cy="193899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endParaRPr lang="es-ES" sz="10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33" indent="-171433">
              <a:buFont typeface="Arial" panose="020B0604020202020204" pitchFamily="34" charset="0"/>
              <a:buChar char="•"/>
            </a:pPr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Generar superioridades</a:t>
            </a:r>
          </a:p>
          <a:p>
            <a:pPr marL="171433" indent="-171433">
              <a:buFont typeface="Arial" panose="020B0604020202020204" pitchFamily="34" charset="0"/>
              <a:buChar char="•"/>
            </a:pPr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Automatizar movimientos según estructura</a:t>
            </a: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6" name="Imagen 35">
            <a:extLst>
              <a:ext uri="{FF2B5EF4-FFF2-40B4-BE49-F238E27FC236}">
                <a16:creationId xmlns:a16="http://schemas.microsoft.com/office/drawing/2014/main" id="{37EAA42E-9CDC-6642-9ABD-54C78ABD6A20}"/>
              </a:ext>
            </a:extLst>
          </p:cNvPr>
          <p:cNvPicPr>
            <a:picLocks/>
          </p:cNvPicPr>
          <p:nvPr/>
        </p:nvPicPr>
        <p:blipFill>
          <a:blip r:embed="rId7"/>
          <a:srcRect/>
          <a:stretch/>
        </p:blipFill>
        <p:spPr>
          <a:xfrm>
            <a:off x="205153" y="7275190"/>
            <a:ext cx="2880000" cy="2162345"/>
          </a:xfrm>
          <a:prstGeom prst="rect">
            <a:avLst/>
          </a:prstGeom>
        </p:spPr>
      </p:pic>
      <p:sp>
        <p:nvSpPr>
          <p:cNvPr id="39" name="CuadroTexto 38">
            <a:extLst>
              <a:ext uri="{FF2B5EF4-FFF2-40B4-BE49-F238E27FC236}">
                <a16:creationId xmlns:a16="http://schemas.microsoft.com/office/drawing/2014/main" id="{D4D966B1-18E0-8A44-B375-06B1AE3549FE}"/>
              </a:ext>
            </a:extLst>
          </p:cNvPr>
          <p:cNvSpPr txBox="1"/>
          <p:nvPr/>
        </p:nvSpPr>
        <p:spPr>
          <a:xfrm>
            <a:off x="205153" y="6956587"/>
            <a:ext cx="19277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Imagen</a:t>
            </a: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59AC4320-A22C-F047-A437-F9E62806BAC9}"/>
              </a:ext>
            </a:extLst>
          </p:cNvPr>
          <p:cNvSpPr txBox="1"/>
          <p:nvPr/>
        </p:nvSpPr>
        <p:spPr>
          <a:xfrm>
            <a:off x="3789186" y="6956587"/>
            <a:ext cx="19277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Video</a:t>
            </a:r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3B18BA51-50B5-C845-92BF-074984218B20}"/>
              </a:ext>
            </a:extLst>
          </p:cNvPr>
          <p:cNvSpPr txBox="1"/>
          <p:nvPr/>
        </p:nvSpPr>
        <p:spPr>
          <a:xfrm>
            <a:off x="5149547" y="3553525"/>
            <a:ext cx="1526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Otros Objetivos</a:t>
            </a:r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11CF3759-423B-B647-A1F6-00B67842527A}"/>
              </a:ext>
            </a:extLst>
          </p:cNvPr>
          <p:cNvSpPr txBox="1"/>
          <p:nvPr/>
        </p:nvSpPr>
        <p:spPr>
          <a:xfrm>
            <a:off x="5149547" y="3818192"/>
            <a:ext cx="1526400" cy="178510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endParaRPr lang="es-ES" sz="10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33" indent="-171433">
              <a:buFont typeface="Arial" panose="020B0604020202020204" pitchFamily="34" charset="0"/>
              <a:buChar char="•"/>
            </a:pPr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Agresivos sin balón</a:t>
            </a:r>
          </a:p>
          <a:p>
            <a:pPr marL="171433" indent="-171433">
              <a:buFont typeface="Arial" panose="020B0604020202020204" pitchFamily="34" charset="0"/>
              <a:buChar char="•"/>
            </a:pPr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Trabajo aeróbico</a:t>
            </a: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33" indent="-171433">
              <a:buFont typeface="Arial" panose="020B0604020202020204" pitchFamily="34" charset="0"/>
              <a:buChar char="•"/>
            </a:pPr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Ser ganador de duelos</a:t>
            </a:r>
          </a:p>
          <a:p>
            <a:pPr marL="171433" indent="-171433">
              <a:buFont typeface="Arial" panose="020B0604020202020204" pitchFamily="34" charset="0"/>
              <a:buChar char="•"/>
            </a:pPr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solidaridad</a:t>
            </a: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3" name="Paredes y Ocupación de Espacios.mp4" descr="Paredes y Ocupación de Espacios.mp4">
            <a:hlinkClick r:id="" action="ppaction://media"/>
            <a:extLst>
              <a:ext uri="{FF2B5EF4-FFF2-40B4-BE49-F238E27FC236}">
                <a16:creationId xmlns:a16="http://schemas.microsoft.com/office/drawing/2014/main" id="{14380193-00ED-6644-B002-F131EF24B8D9}"/>
              </a:ext>
            </a:extLst>
          </p:cNvPr>
          <p:cNvPicPr>
            <a:picLocks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789186" y="7275190"/>
            <a:ext cx="2880000" cy="2160000"/>
          </a:xfrm>
          <a:prstGeom prst="rect">
            <a:avLst/>
          </a:prstGeom>
        </p:spPr>
      </p:pic>
      <p:sp>
        <p:nvSpPr>
          <p:cNvPr id="44" name="CuadroTexto 43">
            <a:extLst>
              <a:ext uri="{FF2B5EF4-FFF2-40B4-BE49-F238E27FC236}">
                <a16:creationId xmlns:a16="http://schemas.microsoft.com/office/drawing/2014/main" id="{32C7FCE9-6EE2-664A-B3FC-C5EBAA5D0FE0}"/>
              </a:ext>
            </a:extLst>
          </p:cNvPr>
          <p:cNvSpPr txBox="1"/>
          <p:nvPr/>
        </p:nvSpPr>
        <p:spPr>
          <a:xfrm>
            <a:off x="138474" y="5273608"/>
            <a:ext cx="19799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Aspectos a Incidir</a:t>
            </a:r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D38F1A15-242A-9D4C-96BE-F8072B9493CA}"/>
              </a:ext>
            </a:extLst>
          </p:cNvPr>
          <p:cNvSpPr txBox="1"/>
          <p:nvPr/>
        </p:nvSpPr>
        <p:spPr>
          <a:xfrm>
            <a:off x="138474" y="5490081"/>
            <a:ext cx="6681898" cy="286232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Aparecer en espacios libres. Identificar superioridades</a:t>
            </a:r>
          </a:p>
          <a:p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Exteriores meterse dentro para que aparezcan los centrales lateralizados.</a:t>
            </a:r>
          </a:p>
          <a:p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Como conectar con siguiente línea: conducción/pase</a:t>
            </a:r>
          </a:p>
          <a:p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En zona de inicio quien genera la superioridad? fusión de pivote/baja de altura el lateral</a:t>
            </a:r>
          </a:p>
          <a:p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Estructura jugadores última zona: abiertos/juntos/1+1</a:t>
            </a:r>
          </a:p>
          <a:p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En momento sin balón y en reinicio como es la trayectoria de acoso</a:t>
            </a:r>
          </a:p>
          <a:p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El primer acosador define lado fuerte. El objetivo de la primera presión es orientar. Mucha superioridad rival</a:t>
            </a:r>
          </a:p>
          <a:p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Circulaciones lado-lado</a:t>
            </a:r>
          </a:p>
          <a:p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Evitar perdidas en pasillo central: primera solución fuera. Jugar dentro-fuera. Atraer-llevar</a:t>
            </a: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pic>
        <p:nvPicPr>
          <p:cNvPr id="48" name="Imagen 47" descr="Logotipo&#10;&#10;Descripción generada automáticamente">
            <a:extLst>
              <a:ext uri="{FF2B5EF4-FFF2-40B4-BE49-F238E27FC236}">
                <a16:creationId xmlns:a16="http://schemas.microsoft.com/office/drawing/2014/main" id="{FC5037D8-F78F-7840-A0FF-3FA203436E78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6264" y="9062206"/>
            <a:ext cx="643806" cy="362141"/>
          </a:xfrm>
          <a:prstGeom prst="rect">
            <a:avLst/>
          </a:prstGeom>
        </p:spPr>
      </p:pic>
      <p:cxnSp>
        <p:nvCxnSpPr>
          <p:cNvPr id="50" name="Conector recto 49">
            <a:extLst>
              <a:ext uri="{FF2B5EF4-FFF2-40B4-BE49-F238E27FC236}">
                <a16:creationId xmlns:a16="http://schemas.microsoft.com/office/drawing/2014/main" id="{75EDF2B4-AE1E-3949-8B10-ECCD1CBF8817}"/>
              </a:ext>
            </a:extLst>
          </p:cNvPr>
          <p:cNvCxnSpPr/>
          <p:nvPr/>
        </p:nvCxnSpPr>
        <p:spPr>
          <a:xfrm>
            <a:off x="61945" y="1889237"/>
            <a:ext cx="6734108" cy="6487"/>
          </a:xfrm>
          <a:prstGeom prst="line">
            <a:avLst/>
          </a:prstGeom>
          <a:ln w="12700" cap="rnd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ctor recto 50">
            <a:extLst>
              <a:ext uri="{FF2B5EF4-FFF2-40B4-BE49-F238E27FC236}">
                <a16:creationId xmlns:a16="http://schemas.microsoft.com/office/drawing/2014/main" id="{5258662B-1C01-B04E-81B6-EC586A78B875}"/>
              </a:ext>
            </a:extLst>
          </p:cNvPr>
          <p:cNvCxnSpPr/>
          <p:nvPr/>
        </p:nvCxnSpPr>
        <p:spPr>
          <a:xfrm>
            <a:off x="86264" y="3482718"/>
            <a:ext cx="6734108" cy="6487"/>
          </a:xfrm>
          <a:prstGeom prst="line">
            <a:avLst/>
          </a:prstGeom>
          <a:ln w="12700" cap="rnd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ector recto 51">
            <a:extLst>
              <a:ext uri="{FF2B5EF4-FFF2-40B4-BE49-F238E27FC236}">
                <a16:creationId xmlns:a16="http://schemas.microsoft.com/office/drawing/2014/main" id="{1E35B6F3-6480-CE41-B686-D3DD16D1EA73}"/>
              </a:ext>
            </a:extLst>
          </p:cNvPr>
          <p:cNvCxnSpPr/>
          <p:nvPr/>
        </p:nvCxnSpPr>
        <p:spPr>
          <a:xfrm>
            <a:off x="86264" y="5208352"/>
            <a:ext cx="6734108" cy="6487"/>
          </a:xfrm>
          <a:prstGeom prst="line">
            <a:avLst/>
          </a:prstGeom>
          <a:ln w="12700" cap="rnd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ector recto 52">
            <a:extLst>
              <a:ext uri="{FF2B5EF4-FFF2-40B4-BE49-F238E27FC236}">
                <a16:creationId xmlns:a16="http://schemas.microsoft.com/office/drawing/2014/main" id="{52D92592-5A16-BC43-B137-5AC6C1B425DE}"/>
              </a:ext>
            </a:extLst>
          </p:cNvPr>
          <p:cNvCxnSpPr/>
          <p:nvPr/>
        </p:nvCxnSpPr>
        <p:spPr>
          <a:xfrm>
            <a:off x="61945" y="6956587"/>
            <a:ext cx="6734108" cy="6487"/>
          </a:xfrm>
          <a:prstGeom prst="line">
            <a:avLst/>
          </a:prstGeom>
          <a:ln w="12700" cap="rnd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ector recto 53">
            <a:extLst>
              <a:ext uri="{FF2B5EF4-FFF2-40B4-BE49-F238E27FC236}">
                <a16:creationId xmlns:a16="http://schemas.microsoft.com/office/drawing/2014/main" id="{D8A51349-F988-014C-BAFA-2AF243D0D14E}"/>
              </a:ext>
            </a:extLst>
          </p:cNvPr>
          <p:cNvCxnSpPr>
            <a:cxnSpLocks/>
          </p:cNvCxnSpPr>
          <p:nvPr/>
        </p:nvCxnSpPr>
        <p:spPr>
          <a:xfrm>
            <a:off x="2098320" y="3590759"/>
            <a:ext cx="0" cy="1548365"/>
          </a:xfrm>
          <a:prstGeom prst="line">
            <a:avLst/>
          </a:prstGeom>
          <a:ln w="12700" cap="rnd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recto 55">
            <a:extLst>
              <a:ext uri="{FF2B5EF4-FFF2-40B4-BE49-F238E27FC236}">
                <a16:creationId xmlns:a16="http://schemas.microsoft.com/office/drawing/2014/main" id="{83BAFEDF-DFAD-3E46-8DC9-A7D57760FDA4}"/>
              </a:ext>
            </a:extLst>
          </p:cNvPr>
          <p:cNvCxnSpPr>
            <a:cxnSpLocks/>
          </p:cNvCxnSpPr>
          <p:nvPr/>
        </p:nvCxnSpPr>
        <p:spPr>
          <a:xfrm>
            <a:off x="3644628" y="3590758"/>
            <a:ext cx="0" cy="1548365"/>
          </a:xfrm>
          <a:prstGeom prst="line">
            <a:avLst/>
          </a:prstGeom>
          <a:ln w="12700" cap="rnd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ector recto 56">
            <a:extLst>
              <a:ext uri="{FF2B5EF4-FFF2-40B4-BE49-F238E27FC236}">
                <a16:creationId xmlns:a16="http://schemas.microsoft.com/office/drawing/2014/main" id="{FBF89AB1-3E1A-7A4F-B7E4-3F417A9C6AA3}"/>
              </a:ext>
            </a:extLst>
          </p:cNvPr>
          <p:cNvCxnSpPr>
            <a:cxnSpLocks/>
          </p:cNvCxnSpPr>
          <p:nvPr/>
        </p:nvCxnSpPr>
        <p:spPr>
          <a:xfrm>
            <a:off x="5125073" y="3590758"/>
            <a:ext cx="0" cy="1548365"/>
          </a:xfrm>
          <a:prstGeom prst="line">
            <a:avLst/>
          </a:prstGeom>
          <a:ln w="12700" cap="rnd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ector recto 57">
            <a:extLst>
              <a:ext uri="{FF2B5EF4-FFF2-40B4-BE49-F238E27FC236}">
                <a16:creationId xmlns:a16="http://schemas.microsoft.com/office/drawing/2014/main" id="{CF3F3C28-D141-E94D-A5A4-75AA4BD8DAD9}"/>
              </a:ext>
            </a:extLst>
          </p:cNvPr>
          <p:cNvCxnSpPr>
            <a:cxnSpLocks/>
          </p:cNvCxnSpPr>
          <p:nvPr/>
        </p:nvCxnSpPr>
        <p:spPr>
          <a:xfrm>
            <a:off x="3411748" y="7079697"/>
            <a:ext cx="0" cy="2564635"/>
          </a:xfrm>
          <a:prstGeom prst="line">
            <a:avLst/>
          </a:prstGeom>
          <a:ln w="12700" cap="rnd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n 2">
            <a:extLst>
              <a:ext uri="{FF2B5EF4-FFF2-40B4-BE49-F238E27FC236}">
                <a16:creationId xmlns:a16="http://schemas.microsoft.com/office/drawing/2014/main" id="{627C6C09-03B9-434F-8853-349535297D0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5153" y="7275189"/>
            <a:ext cx="2880000" cy="2142671"/>
          </a:xfrm>
          <a:prstGeom prst="rect">
            <a:avLst/>
          </a:prstGeom>
        </p:spPr>
      </p:pic>
      <p:pic>
        <p:nvPicPr>
          <p:cNvPr id="55" name="Imagen 54" descr="Logotipo&#10;&#10;Descripción generada automáticamente">
            <a:extLst>
              <a:ext uri="{FF2B5EF4-FFF2-40B4-BE49-F238E27FC236}">
                <a16:creationId xmlns:a16="http://schemas.microsoft.com/office/drawing/2014/main" id="{F81D8432-6908-48D0-914F-366EB02A3FA6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38474" y="9033535"/>
            <a:ext cx="643806" cy="362141"/>
          </a:xfrm>
          <a:prstGeom prst="rect">
            <a:avLst/>
          </a:prstGeom>
        </p:spPr>
      </p:pic>
      <p:pic>
        <p:nvPicPr>
          <p:cNvPr id="13" name="12">
            <a:hlinkClick r:id="" action="ppaction://media"/>
            <a:extLst>
              <a:ext uri="{FF2B5EF4-FFF2-40B4-BE49-F238E27FC236}">
                <a16:creationId xmlns:a16="http://schemas.microsoft.com/office/drawing/2014/main" id="{4E500E0F-93CC-42F4-A3E3-7FA9AAF77063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3788167" y="7275189"/>
            <a:ext cx="2880000" cy="2187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475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43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143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813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0" fill="hold" display="0">
                  <p:stCondLst>
                    <p:cond delay="indefinite"/>
                  </p:stCondLst>
                </p:cTn>
                <p:tgtEl>
                  <p:spTgt spid="43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video>
              <p:cMediaNode vol="80000">
                <p:cTn id="16" repeatCount="indefinite" fill="remove" display="0">
                  <p:stCondLst>
                    <p:cond delay="indefinite"/>
                  </p:stCondLst>
                </p:cTn>
                <p:tgtEl>
                  <p:spTgt spid="13"/>
                </p:tgtEl>
              </p:cMediaNode>
            </p:vide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557</TotalTime>
  <Words>304</Words>
  <Application>Microsoft Office PowerPoint</Application>
  <PresentationFormat>A4 (210 x 297 mm)</PresentationFormat>
  <Paragraphs>88</Paragraphs>
  <Slides>1</Slides>
  <Notes>0</Notes>
  <HiddenSlides>0</HiddenSlides>
  <MMClips>2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Miguel Sobejano</dc:creator>
  <cp:lastModifiedBy>david lopez lopez</cp:lastModifiedBy>
  <cp:revision>63</cp:revision>
  <dcterms:created xsi:type="dcterms:W3CDTF">2021-01-24T11:11:28Z</dcterms:created>
  <dcterms:modified xsi:type="dcterms:W3CDTF">2021-01-27T15:19:51Z</dcterms:modified>
</cp:coreProperties>
</file>