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png"/>
  <Default Extension="m4v" ContentType="vide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4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"/>
  </p:notesMasterIdLst>
  <p:sldIdLst>
    <p:sldId id="266" r:id="rId2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49"/>
    <p:restoredTop sz="94681"/>
  </p:normalViewPr>
  <p:slideViewPr>
    <p:cSldViewPr snapToGrid="0" snapToObjects="1">
      <p:cViewPr varScale="1">
        <p:scale>
          <a:sx n="48" d="100"/>
          <a:sy n="48" d="100"/>
        </p:scale>
        <p:origin x="2598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EB6A33-6078-4EF1-A6AD-C00B73594F71}" type="datetimeFigureOut">
              <a:rPr lang="es-ES" smtClean="0"/>
              <a:t>29/01/2021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78B4DE-D65B-4F8C-94F4-880E095AF01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7273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66" indent="0" algn="ctr">
              <a:buNone/>
              <a:defRPr sz="1500"/>
            </a:lvl2pPr>
            <a:lvl3pPr marL="685732" indent="0" algn="ctr">
              <a:buNone/>
              <a:defRPr sz="1350"/>
            </a:lvl3pPr>
            <a:lvl4pPr marL="1028599" indent="0" algn="ctr">
              <a:buNone/>
              <a:defRPr sz="1200"/>
            </a:lvl4pPr>
            <a:lvl5pPr marL="1371464" indent="0" algn="ctr">
              <a:buNone/>
              <a:defRPr sz="1200"/>
            </a:lvl5pPr>
            <a:lvl6pPr marL="1714331" indent="0" algn="ctr">
              <a:buNone/>
              <a:defRPr sz="1200"/>
            </a:lvl6pPr>
            <a:lvl7pPr marL="2057197" indent="0" algn="ctr">
              <a:buNone/>
              <a:defRPr sz="1200"/>
            </a:lvl7pPr>
            <a:lvl8pPr marL="2400063" indent="0" algn="ctr">
              <a:buNone/>
              <a:defRPr sz="1200"/>
            </a:lvl8pPr>
            <a:lvl9pPr marL="2742929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29/01/2021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1343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29/01/2021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7178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5"/>
            <a:ext cx="1478756" cy="8394877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5"/>
            <a:ext cx="4350544" cy="8394877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29/01/2021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8498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29/01/2021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9961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8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8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3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9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29/01/2021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2359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29/01/2021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4762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2" y="527405"/>
            <a:ext cx="5915025" cy="191470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2" y="2428349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350" b="1"/>
            </a:lvl3pPr>
            <a:lvl4pPr marL="1028599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7" indent="0">
              <a:buNone/>
              <a:defRPr sz="1200" b="1"/>
            </a:lvl7pPr>
            <a:lvl8pPr marL="2400063" indent="0">
              <a:buNone/>
              <a:defRPr sz="1200" b="1"/>
            </a:lvl8pPr>
            <a:lvl9pPr marL="2742929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2" y="3618444"/>
            <a:ext cx="2901255" cy="532218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4" y="2428349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350" b="1"/>
            </a:lvl3pPr>
            <a:lvl4pPr marL="1028599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7" indent="0">
              <a:buNone/>
              <a:defRPr sz="1200" b="1"/>
            </a:lvl7pPr>
            <a:lvl8pPr marL="2400063" indent="0">
              <a:buNone/>
              <a:defRPr sz="1200" b="1"/>
            </a:lvl8pPr>
            <a:lvl9pPr marL="2742929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4" y="3618444"/>
            <a:ext cx="2915543" cy="532218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29/01/2021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3912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29/01/2021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8402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29/01/2021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3372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4" y="1426285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2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050"/>
            </a:lvl2pPr>
            <a:lvl3pPr marL="685732" indent="0">
              <a:buNone/>
              <a:defRPr sz="900"/>
            </a:lvl3pPr>
            <a:lvl4pPr marL="1028599" indent="0">
              <a:buNone/>
              <a:defRPr sz="750"/>
            </a:lvl4pPr>
            <a:lvl5pPr marL="1371464" indent="0">
              <a:buNone/>
              <a:defRPr sz="750"/>
            </a:lvl5pPr>
            <a:lvl6pPr marL="1714331" indent="0">
              <a:buNone/>
              <a:defRPr sz="750"/>
            </a:lvl6pPr>
            <a:lvl7pPr marL="2057197" indent="0">
              <a:buNone/>
              <a:defRPr sz="750"/>
            </a:lvl7pPr>
            <a:lvl8pPr marL="2400063" indent="0">
              <a:buNone/>
              <a:defRPr sz="750"/>
            </a:lvl8pPr>
            <a:lvl9pPr marL="2742929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29/01/2021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7492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4" y="1426285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66" indent="0">
              <a:buNone/>
              <a:defRPr sz="2100"/>
            </a:lvl2pPr>
            <a:lvl3pPr marL="685732" indent="0">
              <a:buNone/>
              <a:defRPr sz="1800"/>
            </a:lvl3pPr>
            <a:lvl4pPr marL="1028599" indent="0">
              <a:buNone/>
              <a:defRPr sz="1500"/>
            </a:lvl4pPr>
            <a:lvl5pPr marL="1371464" indent="0">
              <a:buNone/>
              <a:defRPr sz="1500"/>
            </a:lvl5pPr>
            <a:lvl6pPr marL="1714331" indent="0">
              <a:buNone/>
              <a:defRPr sz="1500"/>
            </a:lvl6pPr>
            <a:lvl7pPr marL="2057197" indent="0">
              <a:buNone/>
              <a:defRPr sz="1500"/>
            </a:lvl7pPr>
            <a:lvl8pPr marL="2400063" indent="0">
              <a:buNone/>
              <a:defRPr sz="1500"/>
            </a:lvl8pPr>
            <a:lvl9pPr marL="2742929" indent="0">
              <a:buNone/>
              <a:defRPr sz="15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2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050"/>
            </a:lvl2pPr>
            <a:lvl3pPr marL="685732" indent="0">
              <a:buNone/>
              <a:defRPr sz="900"/>
            </a:lvl3pPr>
            <a:lvl4pPr marL="1028599" indent="0">
              <a:buNone/>
              <a:defRPr sz="750"/>
            </a:lvl4pPr>
            <a:lvl5pPr marL="1371464" indent="0">
              <a:buNone/>
              <a:defRPr sz="750"/>
            </a:lvl5pPr>
            <a:lvl6pPr marL="1714331" indent="0">
              <a:buNone/>
              <a:defRPr sz="750"/>
            </a:lvl6pPr>
            <a:lvl7pPr marL="2057197" indent="0">
              <a:buNone/>
              <a:defRPr sz="750"/>
            </a:lvl7pPr>
            <a:lvl8pPr marL="2400063" indent="0">
              <a:buNone/>
              <a:defRPr sz="750"/>
            </a:lvl8pPr>
            <a:lvl9pPr marL="2742929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29/01/2021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323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9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9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9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3761E5-98FF-4744-B5AA-C197AE839669}" type="datetimeFigureOut">
              <a:rPr lang="es-ES" smtClean="0"/>
              <a:t>29/01/2021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4" y="9181399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9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3664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73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3" indent="-171433" algn="l" defTabSz="68573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99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66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32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98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64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30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96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362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6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2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9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4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31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97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63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29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gif"/><Relationship Id="rId13" Type="http://schemas.openxmlformats.org/officeDocument/2006/relationships/image" Target="../media/image6.png"/><Relationship Id="rId3" Type="http://schemas.microsoft.com/office/2007/relationships/media" Target="../media/media2.mp4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4v"/><Relationship Id="rId11" Type="http://schemas.openxmlformats.org/officeDocument/2006/relationships/image" Target="../media/image4.jpg"/><Relationship Id="rId5" Type="http://schemas.microsoft.com/office/2007/relationships/media" Target="../media/media3.m4v"/><Relationship Id="rId10" Type="http://schemas.openxmlformats.org/officeDocument/2006/relationships/image" Target="../media/image3.png"/><Relationship Id="rId4" Type="http://schemas.openxmlformats.org/officeDocument/2006/relationships/video" Target="../media/media2.mp4"/><Relationship Id="rId9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Imagen 46" descr="Logotipo&#10;&#10;Descripción generada automáticamente">
            <a:extLst>
              <a:ext uri="{FF2B5EF4-FFF2-40B4-BE49-F238E27FC236}">
                <a16:creationId xmlns:a16="http://schemas.microsoft.com/office/drawing/2014/main" id="{BEB29FE7-299B-F440-B30F-9D98D8C99A6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10000"/>
          </a:blip>
          <a:stretch>
            <a:fillRect/>
          </a:stretch>
        </p:blipFill>
        <p:spPr>
          <a:xfrm>
            <a:off x="0" y="4364941"/>
            <a:ext cx="6858000" cy="3857625"/>
          </a:xfrm>
          <a:prstGeom prst="rect">
            <a:avLst/>
          </a:prstGeom>
          <a:effectLst>
            <a:outerShdw blurRad="50800" dist="38100" algn="l" rotWithShape="0">
              <a:prstClr val="black"/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CAF8A31-F64F-F74E-B738-4BAD2C00B35C}"/>
              </a:ext>
            </a:extLst>
          </p:cNvPr>
          <p:cNvSpPr txBox="1"/>
          <p:nvPr/>
        </p:nvSpPr>
        <p:spPr>
          <a:xfrm>
            <a:off x="86264" y="243111"/>
            <a:ext cx="17942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Tarea 21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6827F3D-F951-AD41-B801-CC67E0FDDDB0}"/>
              </a:ext>
            </a:extLst>
          </p:cNvPr>
          <p:cNvSpPr txBox="1"/>
          <p:nvPr/>
        </p:nvSpPr>
        <p:spPr>
          <a:xfrm>
            <a:off x="86264" y="628425"/>
            <a:ext cx="19277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Nombre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CBFB988-179C-384A-A2BB-ED63302D2359}"/>
              </a:ext>
            </a:extLst>
          </p:cNvPr>
          <p:cNvSpPr txBox="1"/>
          <p:nvPr/>
        </p:nvSpPr>
        <p:spPr>
          <a:xfrm>
            <a:off x="86265" y="890035"/>
            <a:ext cx="1794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latin typeface="Arial" panose="020B0604020202020204" pitchFamily="34" charset="0"/>
                <a:cs typeface="Arial" panose="020B0604020202020204" pitchFamily="34" charset="0"/>
              </a:rPr>
              <a:t>Trabajo línea defensiva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4vs4+1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AFAEFB9-6AA8-9943-983D-2E6C823F3805}"/>
              </a:ext>
            </a:extLst>
          </p:cNvPr>
          <p:cNvSpPr txBox="1"/>
          <p:nvPr/>
        </p:nvSpPr>
        <p:spPr>
          <a:xfrm>
            <a:off x="1880559" y="62842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Nº Jugadores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D491001-E6BE-3043-B4E2-CA2F21CE92DC}"/>
              </a:ext>
            </a:extLst>
          </p:cNvPr>
          <p:cNvSpPr txBox="1"/>
          <p:nvPr/>
        </p:nvSpPr>
        <p:spPr>
          <a:xfrm>
            <a:off x="1880559" y="890035"/>
            <a:ext cx="12076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20B2954-C8D4-8C40-8CFA-AB3B859A7523}"/>
              </a:ext>
            </a:extLst>
          </p:cNvPr>
          <p:cNvSpPr txBox="1"/>
          <p:nvPr/>
        </p:nvSpPr>
        <p:spPr>
          <a:xfrm>
            <a:off x="3088258" y="62842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Nº Porteros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49A87C4-CAB9-644A-B63C-7E43526AED65}"/>
              </a:ext>
            </a:extLst>
          </p:cNvPr>
          <p:cNvSpPr txBox="1"/>
          <p:nvPr/>
        </p:nvSpPr>
        <p:spPr>
          <a:xfrm>
            <a:off x="3088258" y="890035"/>
            <a:ext cx="12076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D3DF65B-0F6E-0748-8777-00D2CC58489D}"/>
              </a:ext>
            </a:extLst>
          </p:cNvPr>
          <p:cNvSpPr txBox="1"/>
          <p:nvPr/>
        </p:nvSpPr>
        <p:spPr>
          <a:xfrm>
            <a:off x="4295956" y="628425"/>
            <a:ext cx="18628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Espacio Ancho x Largo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E1E824C-4A79-7842-8D40-5E6D536B9271}"/>
              </a:ext>
            </a:extLst>
          </p:cNvPr>
          <p:cNvSpPr txBox="1"/>
          <p:nvPr/>
        </p:nvSpPr>
        <p:spPr>
          <a:xfrm>
            <a:off x="4295957" y="890035"/>
            <a:ext cx="17339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45x30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D126A0E-EB0A-ED49-B4EC-CE995ADCFDFB}"/>
              </a:ext>
            </a:extLst>
          </p:cNvPr>
          <p:cNvSpPr txBox="1"/>
          <p:nvPr/>
        </p:nvSpPr>
        <p:spPr>
          <a:xfrm>
            <a:off x="86265" y="1309956"/>
            <a:ext cx="11863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Tiempo </a:t>
            </a:r>
            <a:r>
              <a:rPr lang="es-ES" sz="1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Repet</a:t>
            </a:r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8607D35-D83F-934C-83CD-A16B37C9FA26}"/>
              </a:ext>
            </a:extLst>
          </p:cNvPr>
          <p:cNvSpPr txBox="1"/>
          <p:nvPr/>
        </p:nvSpPr>
        <p:spPr>
          <a:xfrm>
            <a:off x="86265" y="1571566"/>
            <a:ext cx="11041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10´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44883D4-0836-8C41-97C3-D5A0EA44FDCC}"/>
              </a:ext>
            </a:extLst>
          </p:cNvPr>
          <p:cNvSpPr txBox="1"/>
          <p:nvPr/>
        </p:nvSpPr>
        <p:spPr>
          <a:xfrm>
            <a:off x="1299016" y="1309956"/>
            <a:ext cx="8194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Repet</a:t>
            </a:r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579FC4B4-A054-2F41-9E99-36F17CA18A83}"/>
              </a:ext>
            </a:extLst>
          </p:cNvPr>
          <p:cNvSpPr txBox="1"/>
          <p:nvPr/>
        </p:nvSpPr>
        <p:spPr>
          <a:xfrm>
            <a:off x="1299016" y="1571567"/>
            <a:ext cx="5815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C86D9881-DEB3-BB43-84BC-69BE7A40059C}"/>
              </a:ext>
            </a:extLst>
          </p:cNvPr>
          <p:cNvSpPr txBox="1"/>
          <p:nvPr/>
        </p:nvSpPr>
        <p:spPr>
          <a:xfrm>
            <a:off x="1880558" y="1309956"/>
            <a:ext cx="14550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Desc. entre Repe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3F4E2E8B-04E6-F543-96C4-52CA80C2A079}"/>
              </a:ext>
            </a:extLst>
          </p:cNvPr>
          <p:cNvSpPr txBox="1"/>
          <p:nvPr/>
        </p:nvSpPr>
        <p:spPr>
          <a:xfrm>
            <a:off x="1880559" y="1571566"/>
            <a:ext cx="13543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1´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B925119-2D5B-1240-9C9C-450AAD67F4B4}"/>
              </a:ext>
            </a:extLst>
          </p:cNvPr>
          <p:cNvSpPr txBox="1"/>
          <p:nvPr/>
        </p:nvSpPr>
        <p:spPr>
          <a:xfrm>
            <a:off x="3088258" y="1309955"/>
            <a:ext cx="6469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Series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B966E2FB-EB51-5947-9A65-6D87A0AEA189}"/>
              </a:ext>
            </a:extLst>
          </p:cNvPr>
          <p:cNvSpPr txBox="1"/>
          <p:nvPr/>
        </p:nvSpPr>
        <p:spPr>
          <a:xfrm>
            <a:off x="3088258" y="1571565"/>
            <a:ext cx="6469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0AF0009B-2DB5-6D4D-B0BD-B01E637AD351}"/>
              </a:ext>
            </a:extLst>
          </p:cNvPr>
          <p:cNvSpPr txBox="1"/>
          <p:nvPr/>
        </p:nvSpPr>
        <p:spPr>
          <a:xfrm>
            <a:off x="3645402" y="1298541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Desc. Entre Series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65D91ACD-3FF0-4649-B114-A7F30D2FB494}"/>
              </a:ext>
            </a:extLst>
          </p:cNvPr>
          <p:cNvSpPr txBox="1"/>
          <p:nvPr/>
        </p:nvSpPr>
        <p:spPr>
          <a:xfrm>
            <a:off x="3645402" y="1560151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940FB988-60EB-9041-856D-C4DAF3357096}"/>
              </a:ext>
            </a:extLst>
          </p:cNvPr>
          <p:cNvSpPr txBox="1"/>
          <p:nvPr/>
        </p:nvSpPr>
        <p:spPr>
          <a:xfrm>
            <a:off x="4851313" y="130131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Tiempo Total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46A0DAE0-FD03-2B4C-B9A6-15E3A31C94B2}"/>
              </a:ext>
            </a:extLst>
          </p:cNvPr>
          <p:cNvSpPr txBox="1"/>
          <p:nvPr/>
        </p:nvSpPr>
        <p:spPr>
          <a:xfrm>
            <a:off x="4851313" y="156292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20´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0F4F359A-901C-7843-AC61-0FFC46AFB0A7}"/>
              </a:ext>
            </a:extLst>
          </p:cNvPr>
          <p:cNvSpPr txBox="1"/>
          <p:nvPr/>
        </p:nvSpPr>
        <p:spPr>
          <a:xfrm>
            <a:off x="89838" y="1906405"/>
            <a:ext cx="19277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Descripción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56B30218-5904-F945-8558-12DE6B2F76D7}"/>
              </a:ext>
            </a:extLst>
          </p:cNvPr>
          <p:cNvSpPr txBox="1"/>
          <p:nvPr/>
        </p:nvSpPr>
        <p:spPr>
          <a:xfrm>
            <a:off x="89837" y="2168015"/>
            <a:ext cx="6678325" cy="25545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Trabajo que tiene como finalidad interiorizar los movimientos de la línea defensiva ante ataque posicional del equipo rival.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La tarea enfrenta en un rectángulo a 4 jugadores contra 4 jugadores defensivos. Fuera del rectángulo situamos al delantero referencia y al portero.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El objetivo del ejercicio es meter gol en portería grande para el equipo que ataca, y para el equipo que defiende es robar el balón y llevarlo hasta el medio campo.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Siempre reinicia el equipo que ataca y para meter gol tiene que conectar con la referencia que está jugando fuera del rectángulo .A partir de esa situación el ataque es libre.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F6C4F87A-46C2-7446-AA12-1BD62C1EF9A4}"/>
              </a:ext>
            </a:extLst>
          </p:cNvPr>
          <p:cNvSpPr txBox="1"/>
          <p:nvPr/>
        </p:nvSpPr>
        <p:spPr>
          <a:xfrm>
            <a:off x="86820" y="3554703"/>
            <a:ext cx="19277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Variantes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68B1C6A7-C154-CF44-802E-9B8344FF9D78}"/>
              </a:ext>
            </a:extLst>
          </p:cNvPr>
          <p:cNvSpPr txBox="1"/>
          <p:nvPr/>
        </p:nvSpPr>
        <p:spPr>
          <a:xfrm>
            <a:off x="86820" y="3819370"/>
            <a:ext cx="1927764" cy="178510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Hacerlo con 2 porterías grandes y misma estructura en los 2 equipos. Así los 2 atacan y defienden.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39154B6C-9F58-5240-B282-B352B2F2F335}"/>
              </a:ext>
            </a:extLst>
          </p:cNvPr>
          <p:cNvSpPr txBox="1"/>
          <p:nvPr/>
        </p:nvSpPr>
        <p:spPr>
          <a:xfrm>
            <a:off x="2119003" y="3561746"/>
            <a:ext cx="15269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Técnicos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9913232D-916E-114B-93C4-FC8CF2CCAEA7}"/>
              </a:ext>
            </a:extLst>
          </p:cNvPr>
          <p:cNvSpPr txBox="1"/>
          <p:nvPr/>
        </p:nvSpPr>
        <p:spPr>
          <a:xfrm>
            <a:off x="2119002" y="3826412"/>
            <a:ext cx="1526400" cy="19389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Tiros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Despejes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Pases	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Controles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cargas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C6AA97A9-6F5C-DB49-8162-27E15EB6E094}"/>
              </a:ext>
            </a:extLst>
          </p:cNvPr>
          <p:cNvSpPr txBox="1"/>
          <p:nvPr/>
        </p:nvSpPr>
        <p:spPr>
          <a:xfrm>
            <a:off x="3645402" y="3551538"/>
            <a:ext cx="1526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Tácticos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9173663E-7E3D-EA4F-B336-0DD2072DB5A3}"/>
              </a:ext>
            </a:extLst>
          </p:cNvPr>
          <p:cNvSpPr txBox="1"/>
          <p:nvPr/>
        </p:nvSpPr>
        <p:spPr>
          <a:xfrm>
            <a:off x="3645402" y="3816204"/>
            <a:ext cx="1526400" cy="240065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Mejora de la circulación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Presión tras perdida de los jugadores cercanos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Conexión con última línea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Imagen 35">
            <a:extLst>
              <a:ext uri="{FF2B5EF4-FFF2-40B4-BE49-F238E27FC236}">
                <a16:creationId xmlns:a16="http://schemas.microsoft.com/office/drawing/2014/main" id="{37EAA42E-9CDC-6642-9ABD-54C78ABD6A20}"/>
              </a:ext>
            </a:extLst>
          </p:cNvPr>
          <p:cNvPicPr>
            <a:picLocks/>
          </p:cNvPicPr>
          <p:nvPr/>
        </p:nvPicPr>
        <p:blipFill>
          <a:blip r:embed="rId9"/>
          <a:srcRect/>
          <a:stretch/>
        </p:blipFill>
        <p:spPr>
          <a:xfrm>
            <a:off x="205153" y="7275190"/>
            <a:ext cx="2880000" cy="2162345"/>
          </a:xfrm>
          <a:prstGeom prst="rect">
            <a:avLst/>
          </a:prstGeom>
        </p:spPr>
      </p:pic>
      <p:sp>
        <p:nvSpPr>
          <p:cNvPr id="39" name="CuadroTexto 38">
            <a:extLst>
              <a:ext uri="{FF2B5EF4-FFF2-40B4-BE49-F238E27FC236}">
                <a16:creationId xmlns:a16="http://schemas.microsoft.com/office/drawing/2014/main" id="{D4D966B1-18E0-8A44-B375-06B1AE3549FE}"/>
              </a:ext>
            </a:extLst>
          </p:cNvPr>
          <p:cNvSpPr txBox="1"/>
          <p:nvPr/>
        </p:nvSpPr>
        <p:spPr>
          <a:xfrm>
            <a:off x="205153" y="6956587"/>
            <a:ext cx="19277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Imagen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59AC4320-A22C-F047-A437-F9E62806BAC9}"/>
              </a:ext>
            </a:extLst>
          </p:cNvPr>
          <p:cNvSpPr txBox="1"/>
          <p:nvPr/>
        </p:nvSpPr>
        <p:spPr>
          <a:xfrm>
            <a:off x="3789186" y="6956587"/>
            <a:ext cx="19277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3B18BA51-50B5-C845-92BF-074984218B20}"/>
              </a:ext>
            </a:extLst>
          </p:cNvPr>
          <p:cNvSpPr txBox="1"/>
          <p:nvPr/>
        </p:nvSpPr>
        <p:spPr>
          <a:xfrm>
            <a:off x="5149547" y="3553525"/>
            <a:ext cx="1526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Otros Objetivos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11CF3759-423B-B647-A1F6-00B67842527A}"/>
              </a:ext>
            </a:extLst>
          </p:cNvPr>
          <p:cNvSpPr txBox="1"/>
          <p:nvPr/>
        </p:nvSpPr>
        <p:spPr>
          <a:xfrm>
            <a:off x="5149547" y="3818192"/>
            <a:ext cx="1526400" cy="178510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Poca carga condicional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Comunicación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Ayudas a mis compañeros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Paredes y Ocupación de Espacios.mp4" descr="Paredes y Ocupación de Espacios.mp4">
            <a:hlinkClick r:id="" action="ppaction://media"/>
            <a:extLst>
              <a:ext uri="{FF2B5EF4-FFF2-40B4-BE49-F238E27FC236}">
                <a16:creationId xmlns:a16="http://schemas.microsoft.com/office/drawing/2014/main" id="{14380193-00ED-6644-B002-F131EF24B8D9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789186" y="7275190"/>
            <a:ext cx="2880000" cy="2160000"/>
          </a:xfrm>
          <a:prstGeom prst="rect">
            <a:avLst/>
          </a:prstGeom>
        </p:spPr>
      </p:pic>
      <p:sp>
        <p:nvSpPr>
          <p:cNvPr id="44" name="CuadroTexto 43">
            <a:extLst>
              <a:ext uri="{FF2B5EF4-FFF2-40B4-BE49-F238E27FC236}">
                <a16:creationId xmlns:a16="http://schemas.microsoft.com/office/drawing/2014/main" id="{32C7FCE9-6EE2-664A-B3FC-C5EBAA5D0FE0}"/>
              </a:ext>
            </a:extLst>
          </p:cNvPr>
          <p:cNvSpPr txBox="1"/>
          <p:nvPr/>
        </p:nvSpPr>
        <p:spPr>
          <a:xfrm>
            <a:off x="138474" y="5273608"/>
            <a:ext cx="19799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Aspectos a Incidir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D38F1A15-242A-9D4C-96BE-F8072B9493CA}"/>
              </a:ext>
            </a:extLst>
          </p:cNvPr>
          <p:cNvSpPr txBox="1"/>
          <p:nvPr/>
        </p:nvSpPr>
        <p:spPr>
          <a:xfrm>
            <a:off x="138474" y="5490081"/>
            <a:ext cx="6681898" cy="270843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Circulación rápida lado-lado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Saltarse jugadores en la circulación para abrir intervalo central-lateral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Identificar momento de filtrar pase a referencia. Evitar perdidas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Reconocer rol en la circulación.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Roles superpuestos: puedo ser fijador-compensador o receptor-fijador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Ante perdida cercanos reducen y alejados retornan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Cortar carreras para evitar transiciones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Línea defensiva valorar salto e intención del salto. Resto de la línea reduce distancias ante salto de compañero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Ocupación del área. Zonas de remate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Imagen 47" descr="Logotipo&#10;&#10;Descripción generada automáticamente">
            <a:extLst>
              <a:ext uri="{FF2B5EF4-FFF2-40B4-BE49-F238E27FC236}">
                <a16:creationId xmlns:a16="http://schemas.microsoft.com/office/drawing/2014/main" id="{FC5037D8-F78F-7840-A0FF-3FA203436E78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6264" y="9062206"/>
            <a:ext cx="643806" cy="362141"/>
          </a:xfrm>
          <a:prstGeom prst="rect">
            <a:avLst/>
          </a:prstGeom>
        </p:spPr>
      </p:pic>
      <p:cxnSp>
        <p:nvCxnSpPr>
          <p:cNvPr id="50" name="Conector recto 49">
            <a:extLst>
              <a:ext uri="{FF2B5EF4-FFF2-40B4-BE49-F238E27FC236}">
                <a16:creationId xmlns:a16="http://schemas.microsoft.com/office/drawing/2014/main" id="{75EDF2B4-AE1E-3949-8B10-ECCD1CBF8817}"/>
              </a:ext>
            </a:extLst>
          </p:cNvPr>
          <p:cNvCxnSpPr/>
          <p:nvPr/>
        </p:nvCxnSpPr>
        <p:spPr>
          <a:xfrm>
            <a:off x="61945" y="1889237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ctor recto 50">
            <a:extLst>
              <a:ext uri="{FF2B5EF4-FFF2-40B4-BE49-F238E27FC236}">
                <a16:creationId xmlns:a16="http://schemas.microsoft.com/office/drawing/2014/main" id="{5258662B-1C01-B04E-81B6-EC586A78B875}"/>
              </a:ext>
            </a:extLst>
          </p:cNvPr>
          <p:cNvCxnSpPr/>
          <p:nvPr/>
        </p:nvCxnSpPr>
        <p:spPr>
          <a:xfrm>
            <a:off x="86264" y="3482718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recto 51">
            <a:extLst>
              <a:ext uri="{FF2B5EF4-FFF2-40B4-BE49-F238E27FC236}">
                <a16:creationId xmlns:a16="http://schemas.microsoft.com/office/drawing/2014/main" id="{1E35B6F3-6480-CE41-B686-D3DD16D1EA73}"/>
              </a:ext>
            </a:extLst>
          </p:cNvPr>
          <p:cNvCxnSpPr/>
          <p:nvPr/>
        </p:nvCxnSpPr>
        <p:spPr>
          <a:xfrm>
            <a:off x="86264" y="5208352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cto 52">
            <a:extLst>
              <a:ext uri="{FF2B5EF4-FFF2-40B4-BE49-F238E27FC236}">
                <a16:creationId xmlns:a16="http://schemas.microsoft.com/office/drawing/2014/main" id="{52D92592-5A16-BC43-B137-5AC6C1B425DE}"/>
              </a:ext>
            </a:extLst>
          </p:cNvPr>
          <p:cNvCxnSpPr/>
          <p:nvPr/>
        </p:nvCxnSpPr>
        <p:spPr>
          <a:xfrm>
            <a:off x="61945" y="6956587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recto 53">
            <a:extLst>
              <a:ext uri="{FF2B5EF4-FFF2-40B4-BE49-F238E27FC236}">
                <a16:creationId xmlns:a16="http://schemas.microsoft.com/office/drawing/2014/main" id="{D8A51349-F988-014C-BAFA-2AF243D0D14E}"/>
              </a:ext>
            </a:extLst>
          </p:cNvPr>
          <p:cNvCxnSpPr>
            <a:cxnSpLocks/>
          </p:cNvCxnSpPr>
          <p:nvPr/>
        </p:nvCxnSpPr>
        <p:spPr>
          <a:xfrm>
            <a:off x="2098320" y="3590759"/>
            <a:ext cx="0" cy="154836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recto 55">
            <a:extLst>
              <a:ext uri="{FF2B5EF4-FFF2-40B4-BE49-F238E27FC236}">
                <a16:creationId xmlns:a16="http://schemas.microsoft.com/office/drawing/2014/main" id="{83BAFEDF-DFAD-3E46-8DC9-A7D57760FDA4}"/>
              </a:ext>
            </a:extLst>
          </p:cNvPr>
          <p:cNvCxnSpPr>
            <a:cxnSpLocks/>
          </p:cNvCxnSpPr>
          <p:nvPr/>
        </p:nvCxnSpPr>
        <p:spPr>
          <a:xfrm>
            <a:off x="3644628" y="3590758"/>
            <a:ext cx="0" cy="154836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ector recto 56">
            <a:extLst>
              <a:ext uri="{FF2B5EF4-FFF2-40B4-BE49-F238E27FC236}">
                <a16:creationId xmlns:a16="http://schemas.microsoft.com/office/drawing/2014/main" id="{FBF89AB1-3E1A-7A4F-B7E4-3F417A9C6AA3}"/>
              </a:ext>
            </a:extLst>
          </p:cNvPr>
          <p:cNvCxnSpPr>
            <a:cxnSpLocks/>
          </p:cNvCxnSpPr>
          <p:nvPr/>
        </p:nvCxnSpPr>
        <p:spPr>
          <a:xfrm>
            <a:off x="5125073" y="3590758"/>
            <a:ext cx="0" cy="154836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ctor recto 57">
            <a:extLst>
              <a:ext uri="{FF2B5EF4-FFF2-40B4-BE49-F238E27FC236}">
                <a16:creationId xmlns:a16="http://schemas.microsoft.com/office/drawing/2014/main" id="{CF3F3C28-D141-E94D-A5A4-75AA4BD8DAD9}"/>
              </a:ext>
            </a:extLst>
          </p:cNvPr>
          <p:cNvCxnSpPr>
            <a:cxnSpLocks/>
          </p:cNvCxnSpPr>
          <p:nvPr/>
        </p:nvCxnSpPr>
        <p:spPr>
          <a:xfrm>
            <a:off x="3411748" y="7079697"/>
            <a:ext cx="0" cy="256463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>
            <a:extLst>
              <a:ext uri="{FF2B5EF4-FFF2-40B4-BE49-F238E27FC236}">
                <a16:creationId xmlns:a16="http://schemas.microsoft.com/office/drawing/2014/main" id="{214FCE33-9A80-4BE2-8052-C98C6F5654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5153" y="7288164"/>
            <a:ext cx="2880000" cy="2132603"/>
          </a:xfrm>
          <a:prstGeom prst="rect">
            <a:avLst/>
          </a:prstGeom>
        </p:spPr>
      </p:pic>
      <p:pic>
        <p:nvPicPr>
          <p:cNvPr id="55" name="Imagen 54" descr="Logotipo&#10;&#10;Descripción generada automáticamente">
            <a:extLst>
              <a:ext uri="{FF2B5EF4-FFF2-40B4-BE49-F238E27FC236}">
                <a16:creationId xmlns:a16="http://schemas.microsoft.com/office/drawing/2014/main" id="{A846F2D6-F190-49FF-A7E3-C959FC3B0DA6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38474" y="8815677"/>
            <a:ext cx="643806" cy="362141"/>
          </a:xfrm>
          <a:prstGeom prst="rect">
            <a:avLst/>
          </a:prstGeom>
        </p:spPr>
      </p:pic>
      <p:pic>
        <p:nvPicPr>
          <p:cNvPr id="13" name="21">
            <a:hlinkClick r:id="" action="ppaction://media"/>
            <a:extLst>
              <a:ext uri="{FF2B5EF4-FFF2-40B4-BE49-F238E27FC236}">
                <a16:creationId xmlns:a16="http://schemas.microsoft.com/office/drawing/2014/main" id="{7C07BC64-EDD1-49E8-AC70-AA53C55B50D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774140" y="7275190"/>
            <a:ext cx="2901807" cy="2160000"/>
          </a:xfrm>
          <a:prstGeom prst="rect">
            <a:avLst/>
          </a:prstGeom>
        </p:spPr>
      </p:pic>
      <p:pic>
        <p:nvPicPr>
          <p:cNvPr id="2" name="21">
            <a:hlinkClick r:id="" action="ppaction://media"/>
            <a:extLst>
              <a:ext uri="{FF2B5EF4-FFF2-40B4-BE49-F238E27FC236}">
                <a16:creationId xmlns:a16="http://schemas.microsoft.com/office/drawing/2014/main" id="{FDE8E7DC-4A2B-41DF-8B83-D5C7FECFE213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768040" y="7275190"/>
            <a:ext cx="2907907" cy="2179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980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4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14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63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75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3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video fullScrn="1">
              <p:cMediaNode vol="80000">
                <p:cTn id="20" repeatCount="indefinite" fill="remove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 fullScrn="1">
              <p:cMediaNode vol="80000">
                <p:cTn id="26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936</TotalTime>
  <Words>289</Words>
  <Application>Microsoft Office PowerPoint</Application>
  <PresentationFormat>A4 (210 x 297 mm)</PresentationFormat>
  <Paragraphs>87</Paragraphs>
  <Slides>1</Slides>
  <Notes>0</Notes>
  <HiddenSlides>0</HiddenSlides>
  <MMClips>3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de Office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Miguel Sobejano</dc:creator>
  <cp:lastModifiedBy>david lopez lopez</cp:lastModifiedBy>
  <cp:revision>106</cp:revision>
  <dcterms:created xsi:type="dcterms:W3CDTF">2021-01-24T11:11:28Z</dcterms:created>
  <dcterms:modified xsi:type="dcterms:W3CDTF">2021-01-29T13:03:58Z</dcterms:modified>
</cp:coreProperties>
</file>