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png"/>
  <Default Extension="mp4" ContentType="vide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media/image4.jpg" ContentType="image/jpeg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2" r:id="rId1"/>
  </p:sldMasterIdLst>
  <p:notesMasterIdLst>
    <p:notesMasterId r:id="rId3"/>
  </p:notesMasterIdLst>
  <p:sldIdLst>
    <p:sldId id="296" r:id="rId2"/>
  </p:sldIdLst>
  <p:sldSz cx="6858000" cy="9906000" type="A4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9749"/>
    <p:restoredTop sz="94681"/>
  </p:normalViewPr>
  <p:slideViewPr>
    <p:cSldViewPr snapToGrid="0" snapToObjects="1">
      <p:cViewPr>
        <p:scale>
          <a:sx n="100" d="100"/>
          <a:sy n="100" d="100"/>
        </p:scale>
        <p:origin x="1470" y="-1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AEB6A33-6078-4EF1-A6AD-C00B73594F71}" type="datetimeFigureOut">
              <a:rPr lang="es-ES" smtClean="0"/>
              <a:t>01/02/2021</a:t>
            </a:fld>
            <a:endParaRPr lang="es-ES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2360613" y="1143000"/>
            <a:ext cx="213677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A78B4DE-D65B-4F8C-94F4-880E095AF01B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02727323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1621191"/>
            <a:ext cx="5829300" cy="3448756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250" y="5202944"/>
            <a:ext cx="5143500" cy="2391656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866" indent="0" algn="ctr">
              <a:buNone/>
              <a:defRPr sz="1500"/>
            </a:lvl2pPr>
            <a:lvl3pPr marL="685732" indent="0" algn="ctr">
              <a:buNone/>
              <a:defRPr sz="1350"/>
            </a:lvl3pPr>
            <a:lvl4pPr marL="1028599" indent="0" algn="ctr">
              <a:buNone/>
              <a:defRPr sz="1200"/>
            </a:lvl4pPr>
            <a:lvl5pPr marL="1371464" indent="0" algn="ctr">
              <a:buNone/>
              <a:defRPr sz="1200"/>
            </a:lvl5pPr>
            <a:lvl6pPr marL="1714331" indent="0" algn="ctr">
              <a:buNone/>
              <a:defRPr sz="1200"/>
            </a:lvl6pPr>
            <a:lvl7pPr marL="2057197" indent="0" algn="ctr">
              <a:buNone/>
              <a:defRPr sz="1200"/>
            </a:lvl7pPr>
            <a:lvl8pPr marL="2400063" indent="0" algn="ctr">
              <a:buNone/>
              <a:defRPr sz="1200"/>
            </a:lvl8pPr>
            <a:lvl9pPr marL="2742929" indent="0" algn="ctr">
              <a:buNone/>
              <a:defRPr sz="1200"/>
            </a:lvl9pPr>
          </a:lstStyle>
          <a:p>
            <a:r>
              <a:rPr lang="es-ES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3761E5-98FF-4744-B5AA-C197AE839669}" type="datetimeFigureOut">
              <a:rPr lang="es-ES" smtClean="0"/>
              <a:t>01/02/2021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24DBDD-5719-D241-B72E-CE24B949D3C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9913436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3761E5-98FF-4744-B5AA-C197AE839669}" type="datetimeFigureOut">
              <a:rPr lang="es-ES" smtClean="0"/>
              <a:t>01/02/2021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24DBDD-5719-D241-B72E-CE24B949D3C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0171781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07757" y="527405"/>
            <a:ext cx="1478756" cy="8394877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1488" y="527405"/>
            <a:ext cx="4350544" cy="8394877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3761E5-98FF-4744-B5AA-C197AE839669}" type="datetimeFigureOut">
              <a:rPr lang="es-ES" smtClean="0"/>
              <a:t>01/02/2021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24DBDD-5719-D241-B72E-CE24B949D3C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1784989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3761E5-98FF-4744-B5AA-C197AE839669}" type="datetimeFigureOut">
              <a:rPr lang="es-ES" smtClean="0"/>
              <a:t>01/02/2021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24DBDD-5719-D241-B72E-CE24B949D3C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3099619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916" y="2469624"/>
            <a:ext cx="5915025" cy="4120620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916" y="6629228"/>
            <a:ext cx="5915025" cy="216693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342866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732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599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464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331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197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063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2929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3761E5-98FF-4744-B5AA-C197AE839669}" type="datetimeFigureOut">
              <a:rPr lang="es-ES" smtClean="0"/>
              <a:t>01/02/2021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24DBDD-5719-D241-B72E-CE24B949D3C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9523590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488" y="2637014"/>
            <a:ext cx="2914650" cy="6285266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71863" y="2637014"/>
            <a:ext cx="2914650" cy="6285266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3761E5-98FF-4744-B5AA-C197AE839669}" type="datetimeFigureOut">
              <a:rPr lang="es-ES" smtClean="0"/>
              <a:t>01/02/2021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24DBDD-5719-D241-B72E-CE24B949D3C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5947627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2" y="527405"/>
            <a:ext cx="5915025" cy="1914702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2382" y="2428349"/>
            <a:ext cx="2901255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866" indent="0">
              <a:buNone/>
              <a:defRPr sz="1500" b="1"/>
            </a:lvl2pPr>
            <a:lvl3pPr marL="685732" indent="0">
              <a:buNone/>
              <a:defRPr sz="1350" b="1"/>
            </a:lvl3pPr>
            <a:lvl4pPr marL="1028599" indent="0">
              <a:buNone/>
              <a:defRPr sz="1200" b="1"/>
            </a:lvl4pPr>
            <a:lvl5pPr marL="1371464" indent="0">
              <a:buNone/>
              <a:defRPr sz="1200" b="1"/>
            </a:lvl5pPr>
            <a:lvl6pPr marL="1714331" indent="0">
              <a:buNone/>
              <a:defRPr sz="1200" b="1"/>
            </a:lvl6pPr>
            <a:lvl7pPr marL="2057197" indent="0">
              <a:buNone/>
              <a:defRPr sz="1200" b="1"/>
            </a:lvl7pPr>
            <a:lvl8pPr marL="2400063" indent="0">
              <a:buNone/>
              <a:defRPr sz="1200" b="1"/>
            </a:lvl8pPr>
            <a:lvl9pPr marL="2742929" indent="0">
              <a:buNone/>
              <a:defRPr sz="12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382" y="3618444"/>
            <a:ext cx="2901255" cy="5322183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71864" y="2428349"/>
            <a:ext cx="2915543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866" indent="0">
              <a:buNone/>
              <a:defRPr sz="1500" b="1"/>
            </a:lvl2pPr>
            <a:lvl3pPr marL="685732" indent="0">
              <a:buNone/>
              <a:defRPr sz="1350" b="1"/>
            </a:lvl3pPr>
            <a:lvl4pPr marL="1028599" indent="0">
              <a:buNone/>
              <a:defRPr sz="1200" b="1"/>
            </a:lvl4pPr>
            <a:lvl5pPr marL="1371464" indent="0">
              <a:buNone/>
              <a:defRPr sz="1200" b="1"/>
            </a:lvl5pPr>
            <a:lvl6pPr marL="1714331" indent="0">
              <a:buNone/>
              <a:defRPr sz="1200" b="1"/>
            </a:lvl6pPr>
            <a:lvl7pPr marL="2057197" indent="0">
              <a:buNone/>
              <a:defRPr sz="1200" b="1"/>
            </a:lvl7pPr>
            <a:lvl8pPr marL="2400063" indent="0">
              <a:buNone/>
              <a:defRPr sz="1200" b="1"/>
            </a:lvl8pPr>
            <a:lvl9pPr marL="2742929" indent="0">
              <a:buNone/>
              <a:defRPr sz="12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71864" y="3618444"/>
            <a:ext cx="2915543" cy="5322183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3761E5-98FF-4744-B5AA-C197AE839669}" type="datetimeFigureOut">
              <a:rPr lang="es-ES" smtClean="0"/>
              <a:t>01/02/2021</a:t>
            </a:fld>
            <a:endParaRPr lang="es-E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24DBDD-5719-D241-B72E-CE24B949D3C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0039125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3761E5-98FF-4744-B5AA-C197AE839669}" type="datetimeFigureOut">
              <a:rPr lang="es-ES" smtClean="0"/>
              <a:t>01/02/2021</a:t>
            </a:fld>
            <a:endParaRPr lang="es-E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24DBDD-5719-D241-B72E-CE24B949D3C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3384023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3761E5-98FF-4744-B5AA-C197AE839669}" type="datetimeFigureOut">
              <a:rPr lang="es-ES" smtClean="0"/>
              <a:t>01/02/2021</a:t>
            </a:fld>
            <a:endParaRPr lang="es-E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24DBDD-5719-D241-B72E-CE24B949D3C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1833722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5544" y="1426285"/>
            <a:ext cx="3471863" cy="7039681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2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866" indent="0">
              <a:buNone/>
              <a:defRPr sz="1050"/>
            </a:lvl2pPr>
            <a:lvl3pPr marL="685732" indent="0">
              <a:buNone/>
              <a:defRPr sz="900"/>
            </a:lvl3pPr>
            <a:lvl4pPr marL="1028599" indent="0">
              <a:buNone/>
              <a:defRPr sz="750"/>
            </a:lvl4pPr>
            <a:lvl5pPr marL="1371464" indent="0">
              <a:buNone/>
              <a:defRPr sz="750"/>
            </a:lvl5pPr>
            <a:lvl6pPr marL="1714331" indent="0">
              <a:buNone/>
              <a:defRPr sz="750"/>
            </a:lvl6pPr>
            <a:lvl7pPr marL="2057197" indent="0">
              <a:buNone/>
              <a:defRPr sz="750"/>
            </a:lvl7pPr>
            <a:lvl8pPr marL="2400063" indent="0">
              <a:buNone/>
              <a:defRPr sz="750"/>
            </a:lvl8pPr>
            <a:lvl9pPr marL="2742929" indent="0">
              <a:buNone/>
              <a:defRPr sz="75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3761E5-98FF-4744-B5AA-C197AE839669}" type="datetimeFigureOut">
              <a:rPr lang="es-ES" smtClean="0"/>
              <a:t>01/02/2021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24DBDD-5719-D241-B72E-CE24B949D3C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0274924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915544" y="1426285"/>
            <a:ext cx="3471863" cy="7039681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866" indent="0">
              <a:buNone/>
              <a:defRPr sz="2100"/>
            </a:lvl2pPr>
            <a:lvl3pPr marL="685732" indent="0">
              <a:buNone/>
              <a:defRPr sz="1800"/>
            </a:lvl3pPr>
            <a:lvl4pPr marL="1028599" indent="0">
              <a:buNone/>
              <a:defRPr sz="1500"/>
            </a:lvl4pPr>
            <a:lvl5pPr marL="1371464" indent="0">
              <a:buNone/>
              <a:defRPr sz="1500"/>
            </a:lvl5pPr>
            <a:lvl6pPr marL="1714331" indent="0">
              <a:buNone/>
              <a:defRPr sz="1500"/>
            </a:lvl6pPr>
            <a:lvl7pPr marL="2057197" indent="0">
              <a:buNone/>
              <a:defRPr sz="1500"/>
            </a:lvl7pPr>
            <a:lvl8pPr marL="2400063" indent="0">
              <a:buNone/>
              <a:defRPr sz="1500"/>
            </a:lvl8pPr>
            <a:lvl9pPr marL="2742929" indent="0">
              <a:buNone/>
              <a:defRPr sz="15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2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866" indent="0">
              <a:buNone/>
              <a:defRPr sz="1050"/>
            </a:lvl2pPr>
            <a:lvl3pPr marL="685732" indent="0">
              <a:buNone/>
              <a:defRPr sz="900"/>
            </a:lvl3pPr>
            <a:lvl4pPr marL="1028599" indent="0">
              <a:buNone/>
              <a:defRPr sz="750"/>
            </a:lvl4pPr>
            <a:lvl5pPr marL="1371464" indent="0">
              <a:buNone/>
              <a:defRPr sz="750"/>
            </a:lvl5pPr>
            <a:lvl6pPr marL="1714331" indent="0">
              <a:buNone/>
              <a:defRPr sz="750"/>
            </a:lvl6pPr>
            <a:lvl7pPr marL="2057197" indent="0">
              <a:buNone/>
              <a:defRPr sz="750"/>
            </a:lvl7pPr>
            <a:lvl8pPr marL="2400063" indent="0">
              <a:buNone/>
              <a:defRPr sz="750"/>
            </a:lvl8pPr>
            <a:lvl9pPr marL="2742929" indent="0">
              <a:buNone/>
              <a:defRPr sz="75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3761E5-98FF-4744-B5AA-C197AE839669}" type="datetimeFigureOut">
              <a:rPr lang="es-ES" smtClean="0"/>
              <a:t>01/02/2021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24DBDD-5719-D241-B72E-CE24B949D3C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253230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1489" y="527405"/>
            <a:ext cx="5915025" cy="191470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1489" y="2637014"/>
            <a:ext cx="5915025" cy="62852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71488" y="9181399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43761E5-98FF-4744-B5AA-C197AE839669}" type="datetimeFigureOut">
              <a:rPr lang="es-ES" smtClean="0"/>
              <a:t>01/02/2021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71714" y="9181399"/>
            <a:ext cx="2314575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43463" y="9181399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024DBDD-5719-D241-B72E-CE24B949D3C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6836646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685732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33" indent="-171433" algn="l" defTabSz="685732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299" indent="-171433" algn="l" defTabSz="685732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166" indent="-171433" algn="l" defTabSz="685732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032" indent="-171433" algn="l" defTabSz="685732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2898" indent="-171433" algn="l" defTabSz="685732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764" indent="-171433" algn="l" defTabSz="685732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630" indent="-171433" algn="l" defTabSz="685732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496" indent="-171433" algn="l" defTabSz="685732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362" indent="-171433" algn="l" defTabSz="685732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732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866" algn="l" defTabSz="685732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732" algn="l" defTabSz="685732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599" algn="l" defTabSz="685732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464" algn="l" defTabSz="685732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331" algn="l" defTabSz="685732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197" algn="l" defTabSz="685732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063" algn="l" defTabSz="685732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2929" algn="l" defTabSz="685732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microsoft.com/office/2007/relationships/media" Target="../media/media2.mp4"/><Relationship Id="rId7" Type="http://schemas.openxmlformats.org/officeDocument/2006/relationships/image" Target="../media/image2.jpg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6" Type="http://schemas.openxmlformats.org/officeDocument/2006/relationships/image" Target="../media/image1.gif"/><Relationship Id="rId5" Type="http://schemas.openxmlformats.org/officeDocument/2006/relationships/slideLayout" Target="../slideLayouts/slideLayout1.xml"/><Relationship Id="rId10" Type="http://schemas.openxmlformats.org/officeDocument/2006/relationships/image" Target="../media/image5.png"/><Relationship Id="rId4" Type="http://schemas.openxmlformats.org/officeDocument/2006/relationships/video" Target="../media/media2.mp4"/><Relationship Id="rId9" Type="http://schemas.openxmlformats.org/officeDocument/2006/relationships/image" Target="../media/image4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" name="Imagen 46" descr="Logotipo&#10;&#10;Descripción generada automáticamente">
            <a:extLst>
              <a:ext uri="{FF2B5EF4-FFF2-40B4-BE49-F238E27FC236}">
                <a16:creationId xmlns:a16="http://schemas.microsoft.com/office/drawing/2014/main" id="{BEB29FE7-299B-F440-B30F-9D98D8C99A64}"/>
              </a:ext>
            </a:extLst>
          </p:cNvPr>
          <p:cNvPicPr>
            <a:picLocks noChangeAspect="1"/>
          </p:cNvPicPr>
          <p:nvPr/>
        </p:nvPicPr>
        <p:blipFill>
          <a:blip r:embed="rId6">
            <a:alphaModFix amt="10000"/>
          </a:blip>
          <a:stretch>
            <a:fillRect/>
          </a:stretch>
        </p:blipFill>
        <p:spPr>
          <a:xfrm>
            <a:off x="0" y="4364941"/>
            <a:ext cx="6858000" cy="3857625"/>
          </a:xfrm>
          <a:prstGeom prst="rect">
            <a:avLst/>
          </a:prstGeom>
          <a:effectLst>
            <a:outerShdw blurRad="50800" dist="38100" algn="l" rotWithShape="0">
              <a:prstClr val="black"/>
            </a:outerShdw>
          </a:effectLst>
        </p:spPr>
      </p:pic>
      <p:sp>
        <p:nvSpPr>
          <p:cNvPr id="4" name="CuadroTexto 3">
            <a:extLst>
              <a:ext uri="{FF2B5EF4-FFF2-40B4-BE49-F238E27FC236}">
                <a16:creationId xmlns:a16="http://schemas.microsoft.com/office/drawing/2014/main" id="{6CAF8A31-F64F-F74E-B738-4BAD2C00B35C}"/>
              </a:ext>
            </a:extLst>
          </p:cNvPr>
          <p:cNvSpPr txBox="1"/>
          <p:nvPr/>
        </p:nvSpPr>
        <p:spPr>
          <a:xfrm>
            <a:off x="86264" y="243111"/>
            <a:ext cx="179429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400" b="1" dirty="0">
                <a:latin typeface="Arial" panose="020B0604020202020204" pitchFamily="34" charset="0"/>
                <a:cs typeface="Arial" panose="020B0604020202020204" pitchFamily="34" charset="0"/>
              </a:rPr>
              <a:t>Tarea 41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26827F3D-F951-AD41-B801-CC67E0FDDDB0}"/>
              </a:ext>
            </a:extLst>
          </p:cNvPr>
          <p:cNvSpPr txBox="1"/>
          <p:nvPr/>
        </p:nvSpPr>
        <p:spPr>
          <a:xfrm>
            <a:off x="86264" y="628425"/>
            <a:ext cx="192776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Nombre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1CBFB988-179C-384A-A2BB-ED63302D2359}"/>
              </a:ext>
            </a:extLst>
          </p:cNvPr>
          <p:cNvSpPr txBox="1"/>
          <p:nvPr/>
        </p:nvSpPr>
        <p:spPr>
          <a:xfrm>
            <a:off x="86265" y="890035"/>
            <a:ext cx="179429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000" b="1" dirty="0">
                <a:latin typeface="Arial" panose="020B0604020202020204" pitchFamily="34" charset="0"/>
                <a:cs typeface="Arial" panose="020B0604020202020204" pitchFamily="34" charset="0"/>
              </a:rPr>
              <a:t>Trabajo conexión con pivote espacio reducido</a:t>
            </a:r>
            <a:endParaRPr lang="es-ES" sz="1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EAFAEFB9-6AA8-9943-983D-2E6C823F3805}"/>
              </a:ext>
            </a:extLst>
          </p:cNvPr>
          <p:cNvSpPr txBox="1"/>
          <p:nvPr/>
        </p:nvSpPr>
        <p:spPr>
          <a:xfrm>
            <a:off x="1880559" y="628425"/>
            <a:ext cx="129753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Nº Jugadores</a:t>
            </a: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4D491001-E6BE-3043-B4E2-CA2F21CE92DC}"/>
              </a:ext>
            </a:extLst>
          </p:cNvPr>
          <p:cNvSpPr txBox="1"/>
          <p:nvPr/>
        </p:nvSpPr>
        <p:spPr>
          <a:xfrm>
            <a:off x="1880559" y="890035"/>
            <a:ext cx="120769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000" dirty="0">
                <a:latin typeface="Arial" panose="020B0604020202020204" pitchFamily="34" charset="0"/>
                <a:cs typeface="Arial" panose="020B0604020202020204" pitchFamily="34" charset="0"/>
              </a:rPr>
              <a:t>7</a:t>
            </a:r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720B2954-C8D4-8C40-8CFA-AB3B859A7523}"/>
              </a:ext>
            </a:extLst>
          </p:cNvPr>
          <p:cNvSpPr txBox="1"/>
          <p:nvPr/>
        </p:nvSpPr>
        <p:spPr>
          <a:xfrm>
            <a:off x="3088258" y="628425"/>
            <a:ext cx="129753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Nº Porteros</a:t>
            </a:r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049A87C4-CAB9-644A-B63C-7E43526AED65}"/>
              </a:ext>
            </a:extLst>
          </p:cNvPr>
          <p:cNvSpPr txBox="1"/>
          <p:nvPr/>
        </p:nvSpPr>
        <p:spPr>
          <a:xfrm>
            <a:off x="3088258" y="890035"/>
            <a:ext cx="120769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000" dirty="0"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CD3DF65B-0F6E-0748-8777-00D2CC58489D}"/>
              </a:ext>
            </a:extLst>
          </p:cNvPr>
          <p:cNvSpPr txBox="1"/>
          <p:nvPr/>
        </p:nvSpPr>
        <p:spPr>
          <a:xfrm>
            <a:off x="4295956" y="628425"/>
            <a:ext cx="1862887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Espacio Ancho x Largo</a:t>
            </a:r>
          </a:p>
        </p:txBody>
      </p:sp>
      <p:sp>
        <p:nvSpPr>
          <p:cNvPr id="12" name="CuadroTexto 11">
            <a:extLst>
              <a:ext uri="{FF2B5EF4-FFF2-40B4-BE49-F238E27FC236}">
                <a16:creationId xmlns:a16="http://schemas.microsoft.com/office/drawing/2014/main" id="{BE1E824C-4A79-7842-8D40-5E6D536B9271}"/>
              </a:ext>
            </a:extLst>
          </p:cNvPr>
          <p:cNvSpPr txBox="1"/>
          <p:nvPr/>
        </p:nvSpPr>
        <p:spPr>
          <a:xfrm>
            <a:off x="4295957" y="890035"/>
            <a:ext cx="173390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000" dirty="0">
                <a:latin typeface="Arial" panose="020B0604020202020204" pitchFamily="34" charset="0"/>
                <a:cs typeface="Arial" panose="020B0604020202020204" pitchFamily="34" charset="0"/>
              </a:rPr>
              <a:t>10x15</a:t>
            </a:r>
          </a:p>
        </p:txBody>
      </p:sp>
      <p:sp>
        <p:nvSpPr>
          <p:cNvPr id="14" name="CuadroTexto 13">
            <a:extLst>
              <a:ext uri="{FF2B5EF4-FFF2-40B4-BE49-F238E27FC236}">
                <a16:creationId xmlns:a16="http://schemas.microsoft.com/office/drawing/2014/main" id="{BD126A0E-EB0A-ED49-B4EC-CE995ADCFDFB}"/>
              </a:ext>
            </a:extLst>
          </p:cNvPr>
          <p:cNvSpPr txBox="1"/>
          <p:nvPr/>
        </p:nvSpPr>
        <p:spPr>
          <a:xfrm>
            <a:off x="86265" y="1309956"/>
            <a:ext cx="1186317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Tiempo </a:t>
            </a:r>
            <a:r>
              <a:rPr lang="es-ES" sz="10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Repet</a:t>
            </a:r>
            <a:r>
              <a:rPr lang="es-ES" sz="1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15" name="CuadroTexto 14">
            <a:extLst>
              <a:ext uri="{FF2B5EF4-FFF2-40B4-BE49-F238E27FC236}">
                <a16:creationId xmlns:a16="http://schemas.microsoft.com/office/drawing/2014/main" id="{88607D35-D83F-934C-83CD-A16B37C9FA26}"/>
              </a:ext>
            </a:extLst>
          </p:cNvPr>
          <p:cNvSpPr txBox="1"/>
          <p:nvPr/>
        </p:nvSpPr>
        <p:spPr>
          <a:xfrm>
            <a:off x="86265" y="1571566"/>
            <a:ext cx="110418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000" dirty="0">
                <a:latin typeface="Arial" panose="020B0604020202020204" pitchFamily="34" charset="0"/>
                <a:cs typeface="Arial" panose="020B0604020202020204" pitchFamily="34" charset="0"/>
              </a:rPr>
              <a:t>3´</a:t>
            </a:r>
          </a:p>
        </p:txBody>
      </p:sp>
      <p:sp>
        <p:nvSpPr>
          <p:cNvPr id="16" name="CuadroTexto 15">
            <a:extLst>
              <a:ext uri="{FF2B5EF4-FFF2-40B4-BE49-F238E27FC236}">
                <a16:creationId xmlns:a16="http://schemas.microsoft.com/office/drawing/2014/main" id="{944883D4-0836-8C41-97C3-D5A0EA44FDCC}"/>
              </a:ext>
            </a:extLst>
          </p:cNvPr>
          <p:cNvSpPr txBox="1"/>
          <p:nvPr/>
        </p:nvSpPr>
        <p:spPr>
          <a:xfrm>
            <a:off x="1299016" y="1309956"/>
            <a:ext cx="81943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0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Repet</a:t>
            </a:r>
            <a:r>
              <a:rPr lang="es-ES" sz="1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17" name="CuadroTexto 16">
            <a:extLst>
              <a:ext uri="{FF2B5EF4-FFF2-40B4-BE49-F238E27FC236}">
                <a16:creationId xmlns:a16="http://schemas.microsoft.com/office/drawing/2014/main" id="{579FC4B4-A054-2F41-9E99-36F17CA18A83}"/>
              </a:ext>
            </a:extLst>
          </p:cNvPr>
          <p:cNvSpPr txBox="1"/>
          <p:nvPr/>
        </p:nvSpPr>
        <p:spPr>
          <a:xfrm>
            <a:off x="1299016" y="1571567"/>
            <a:ext cx="58154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000" dirty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</a:p>
        </p:txBody>
      </p:sp>
      <p:sp>
        <p:nvSpPr>
          <p:cNvPr id="18" name="CuadroTexto 17">
            <a:extLst>
              <a:ext uri="{FF2B5EF4-FFF2-40B4-BE49-F238E27FC236}">
                <a16:creationId xmlns:a16="http://schemas.microsoft.com/office/drawing/2014/main" id="{C86D9881-DEB3-BB43-84BC-69BE7A40059C}"/>
              </a:ext>
            </a:extLst>
          </p:cNvPr>
          <p:cNvSpPr txBox="1"/>
          <p:nvPr/>
        </p:nvSpPr>
        <p:spPr>
          <a:xfrm>
            <a:off x="1880558" y="1309956"/>
            <a:ext cx="145509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Desc. entre Repe</a:t>
            </a:r>
          </a:p>
        </p:txBody>
      </p:sp>
      <p:sp>
        <p:nvSpPr>
          <p:cNvPr id="20" name="CuadroTexto 19">
            <a:extLst>
              <a:ext uri="{FF2B5EF4-FFF2-40B4-BE49-F238E27FC236}">
                <a16:creationId xmlns:a16="http://schemas.microsoft.com/office/drawing/2014/main" id="{DB925119-2D5B-1240-9C9C-450AAD67F4B4}"/>
              </a:ext>
            </a:extLst>
          </p:cNvPr>
          <p:cNvSpPr txBox="1"/>
          <p:nvPr/>
        </p:nvSpPr>
        <p:spPr>
          <a:xfrm>
            <a:off x="3088258" y="1309955"/>
            <a:ext cx="64698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Series</a:t>
            </a:r>
          </a:p>
        </p:txBody>
      </p:sp>
      <p:sp>
        <p:nvSpPr>
          <p:cNvPr id="21" name="CuadroTexto 20">
            <a:extLst>
              <a:ext uri="{FF2B5EF4-FFF2-40B4-BE49-F238E27FC236}">
                <a16:creationId xmlns:a16="http://schemas.microsoft.com/office/drawing/2014/main" id="{B966E2FB-EB51-5947-9A65-6D87A0AEA189}"/>
              </a:ext>
            </a:extLst>
          </p:cNvPr>
          <p:cNvSpPr txBox="1"/>
          <p:nvPr/>
        </p:nvSpPr>
        <p:spPr>
          <a:xfrm>
            <a:off x="3088258" y="1571565"/>
            <a:ext cx="64698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0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</a:p>
        </p:txBody>
      </p:sp>
      <p:sp>
        <p:nvSpPr>
          <p:cNvPr id="22" name="CuadroTexto 21">
            <a:extLst>
              <a:ext uri="{FF2B5EF4-FFF2-40B4-BE49-F238E27FC236}">
                <a16:creationId xmlns:a16="http://schemas.microsoft.com/office/drawing/2014/main" id="{0AF0009B-2DB5-6D4D-B0BD-B01E637AD351}"/>
              </a:ext>
            </a:extLst>
          </p:cNvPr>
          <p:cNvSpPr txBox="1"/>
          <p:nvPr/>
        </p:nvSpPr>
        <p:spPr>
          <a:xfrm>
            <a:off x="3645402" y="1298541"/>
            <a:ext cx="129753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Desc. Entre Series</a:t>
            </a:r>
          </a:p>
        </p:txBody>
      </p:sp>
      <p:sp>
        <p:nvSpPr>
          <p:cNvPr id="23" name="CuadroTexto 22">
            <a:extLst>
              <a:ext uri="{FF2B5EF4-FFF2-40B4-BE49-F238E27FC236}">
                <a16:creationId xmlns:a16="http://schemas.microsoft.com/office/drawing/2014/main" id="{65D91ACD-3FF0-4649-B114-A7F30D2FB494}"/>
              </a:ext>
            </a:extLst>
          </p:cNvPr>
          <p:cNvSpPr txBox="1"/>
          <p:nvPr/>
        </p:nvSpPr>
        <p:spPr>
          <a:xfrm>
            <a:off x="3645402" y="1560151"/>
            <a:ext cx="129753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000" dirty="0">
                <a:latin typeface="Arial" panose="020B0604020202020204" pitchFamily="34" charset="0"/>
                <a:cs typeface="Arial" panose="020B0604020202020204" pitchFamily="34" charset="0"/>
              </a:rPr>
              <a:t>1´</a:t>
            </a:r>
          </a:p>
        </p:txBody>
      </p:sp>
      <p:sp>
        <p:nvSpPr>
          <p:cNvPr id="24" name="CuadroTexto 23">
            <a:extLst>
              <a:ext uri="{FF2B5EF4-FFF2-40B4-BE49-F238E27FC236}">
                <a16:creationId xmlns:a16="http://schemas.microsoft.com/office/drawing/2014/main" id="{940FB988-60EB-9041-856D-C4DAF3357096}"/>
              </a:ext>
            </a:extLst>
          </p:cNvPr>
          <p:cNvSpPr txBox="1"/>
          <p:nvPr/>
        </p:nvSpPr>
        <p:spPr>
          <a:xfrm>
            <a:off x="4851313" y="1301315"/>
            <a:ext cx="129753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Tiempo Total</a:t>
            </a:r>
          </a:p>
        </p:txBody>
      </p:sp>
      <p:sp>
        <p:nvSpPr>
          <p:cNvPr id="25" name="CuadroTexto 24">
            <a:extLst>
              <a:ext uri="{FF2B5EF4-FFF2-40B4-BE49-F238E27FC236}">
                <a16:creationId xmlns:a16="http://schemas.microsoft.com/office/drawing/2014/main" id="{46A0DAE0-FD03-2B4C-B9A6-15E3A31C94B2}"/>
              </a:ext>
            </a:extLst>
          </p:cNvPr>
          <p:cNvSpPr txBox="1"/>
          <p:nvPr/>
        </p:nvSpPr>
        <p:spPr>
          <a:xfrm>
            <a:off x="4851313" y="1562925"/>
            <a:ext cx="129753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000" dirty="0">
                <a:latin typeface="Arial" panose="020B0604020202020204" pitchFamily="34" charset="0"/>
                <a:cs typeface="Arial" panose="020B0604020202020204" pitchFamily="34" charset="0"/>
              </a:rPr>
              <a:t>20´</a:t>
            </a:r>
          </a:p>
        </p:txBody>
      </p:sp>
      <p:sp>
        <p:nvSpPr>
          <p:cNvPr id="26" name="CuadroTexto 25">
            <a:extLst>
              <a:ext uri="{FF2B5EF4-FFF2-40B4-BE49-F238E27FC236}">
                <a16:creationId xmlns:a16="http://schemas.microsoft.com/office/drawing/2014/main" id="{0F4F359A-901C-7843-AC61-0FFC46AFB0A7}"/>
              </a:ext>
            </a:extLst>
          </p:cNvPr>
          <p:cNvSpPr txBox="1"/>
          <p:nvPr/>
        </p:nvSpPr>
        <p:spPr>
          <a:xfrm>
            <a:off x="89838" y="1906405"/>
            <a:ext cx="192776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Descripción</a:t>
            </a:r>
          </a:p>
        </p:txBody>
      </p:sp>
      <p:sp>
        <p:nvSpPr>
          <p:cNvPr id="27" name="CuadroTexto 26">
            <a:extLst>
              <a:ext uri="{FF2B5EF4-FFF2-40B4-BE49-F238E27FC236}">
                <a16:creationId xmlns:a16="http://schemas.microsoft.com/office/drawing/2014/main" id="{56B30218-5904-F945-8558-12DE6B2F76D7}"/>
              </a:ext>
            </a:extLst>
          </p:cNvPr>
          <p:cNvSpPr txBox="1"/>
          <p:nvPr/>
        </p:nvSpPr>
        <p:spPr>
          <a:xfrm>
            <a:off x="89837" y="2168015"/>
            <a:ext cx="6678325" cy="2400657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s-ES" sz="1000" dirty="0">
                <a:latin typeface="Arial" panose="020B0604020202020204" pitchFamily="34" charset="0"/>
                <a:cs typeface="Arial" panose="020B0604020202020204" pitchFamily="34" charset="0"/>
              </a:rPr>
              <a:t>En un espacio reducido rectangular jugamos una posesión 5vs2.</a:t>
            </a:r>
          </a:p>
          <a:p>
            <a:r>
              <a:rPr lang="es-ES" sz="1000" dirty="0">
                <a:latin typeface="Arial" panose="020B0604020202020204" pitchFamily="34" charset="0"/>
                <a:cs typeface="Arial" panose="020B0604020202020204" pitchFamily="34" charset="0"/>
              </a:rPr>
              <a:t>Dividimos el espacio en 3 zonas. La zona intermedia mas pequeña y las otras zonas simétricas.</a:t>
            </a:r>
          </a:p>
          <a:p>
            <a:r>
              <a:rPr lang="es-ES" sz="1000" dirty="0">
                <a:latin typeface="Arial" panose="020B0604020202020204" pitchFamily="34" charset="0"/>
                <a:cs typeface="Arial" panose="020B0604020202020204" pitchFamily="34" charset="0"/>
              </a:rPr>
              <a:t>La estructura ofensiva es colocar 2 jugadores en cada uno de los espacios mas grandes, y al pivote lo colocamos en la zona intermedia.</a:t>
            </a:r>
          </a:p>
          <a:p>
            <a:r>
              <a:rPr lang="es-ES" sz="1000" dirty="0">
                <a:latin typeface="Arial" panose="020B0604020202020204" pitchFamily="34" charset="0"/>
                <a:cs typeface="Arial" panose="020B0604020202020204" pitchFamily="34" charset="0"/>
              </a:rPr>
              <a:t>Los 2 jugadores defensivos pueden moverse libremente por los 3 espacios</a:t>
            </a:r>
          </a:p>
          <a:p>
            <a:r>
              <a:rPr lang="es-ES" sz="1000" dirty="0">
                <a:latin typeface="Arial" panose="020B0604020202020204" pitchFamily="34" charset="0"/>
                <a:cs typeface="Arial" panose="020B0604020202020204" pitchFamily="34" charset="0"/>
              </a:rPr>
              <a:t>El objetivo es mantener la posesión se considerará robo cuando uno de los 2 que defienden salga con el balón controlado por línea de fondo,</a:t>
            </a:r>
          </a:p>
          <a:p>
            <a:r>
              <a:rPr lang="es-ES" sz="1000" dirty="0">
                <a:latin typeface="Arial" panose="020B0604020202020204" pitchFamily="34" charset="0"/>
                <a:cs typeface="Arial" panose="020B0604020202020204" pitchFamily="34" charset="0"/>
              </a:rPr>
              <a:t>Reinicia siempre el equipo en superioridad</a:t>
            </a:r>
          </a:p>
          <a:p>
            <a:endParaRPr lang="es-ES" sz="1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s-ES" sz="1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s-ES" sz="1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s-ES" sz="1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s-ES" sz="1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s-ES" sz="1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s-ES" sz="1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8" name="CuadroTexto 27">
            <a:extLst>
              <a:ext uri="{FF2B5EF4-FFF2-40B4-BE49-F238E27FC236}">
                <a16:creationId xmlns:a16="http://schemas.microsoft.com/office/drawing/2014/main" id="{F6C4F87A-46C2-7446-AA12-1BD62C1EF9A4}"/>
              </a:ext>
            </a:extLst>
          </p:cNvPr>
          <p:cNvSpPr txBox="1"/>
          <p:nvPr/>
        </p:nvSpPr>
        <p:spPr>
          <a:xfrm>
            <a:off x="86820" y="3554703"/>
            <a:ext cx="192776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Variantes</a:t>
            </a:r>
          </a:p>
        </p:txBody>
      </p:sp>
      <p:sp>
        <p:nvSpPr>
          <p:cNvPr id="30" name="CuadroTexto 29">
            <a:extLst>
              <a:ext uri="{FF2B5EF4-FFF2-40B4-BE49-F238E27FC236}">
                <a16:creationId xmlns:a16="http://schemas.microsoft.com/office/drawing/2014/main" id="{68B1C6A7-C154-CF44-802E-9B8344FF9D78}"/>
              </a:ext>
            </a:extLst>
          </p:cNvPr>
          <p:cNvSpPr txBox="1"/>
          <p:nvPr/>
        </p:nvSpPr>
        <p:spPr>
          <a:xfrm>
            <a:off x="86820" y="3819370"/>
            <a:ext cx="1927764" cy="1631216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s-ES" sz="1000" dirty="0">
                <a:latin typeface="Arial" panose="020B0604020202020204" pitchFamily="34" charset="0"/>
                <a:cs typeface="Arial" panose="020B0604020202020204" pitchFamily="34" charset="0"/>
              </a:rPr>
              <a:t>Limitar toque para que fluya la tarea. Habrá menos regates y mas conexiones con el pivote.</a:t>
            </a:r>
          </a:p>
          <a:p>
            <a:endParaRPr lang="es-ES" sz="1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s-ES" sz="1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s-ES" sz="1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s-ES" sz="1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s-ES" sz="1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s-ES" sz="1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s-ES" sz="1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1" name="CuadroTexto 30">
            <a:extLst>
              <a:ext uri="{FF2B5EF4-FFF2-40B4-BE49-F238E27FC236}">
                <a16:creationId xmlns:a16="http://schemas.microsoft.com/office/drawing/2014/main" id="{39154B6C-9F58-5240-B282-B352B2F2F335}"/>
              </a:ext>
            </a:extLst>
          </p:cNvPr>
          <p:cNvSpPr txBox="1"/>
          <p:nvPr/>
        </p:nvSpPr>
        <p:spPr>
          <a:xfrm>
            <a:off x="2119003" y="3561746"/>
            <a:ext cx="152695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Objetivos Técnicos</a:t>
            </a:r>
          </a:p>
        </p:txBody>
      </p:sp>
      <p:sp>
        <p:nvSpPr>
          <p:cNvPr id="32" name="CuadroTexto 31">
            <a:extLst>
              <a:ext uri="{FF2B5EF4-FFF2-40B4-BE49-F238E27FC236}">
                <a16:creationId xmlns:a16="http://schemas.microsoft.com/office/drawing/2014/main" id="{9913232D-916E-114B-93C4-FC8CF2CCAEA7}"/>
              </a:ext>
            </a:extLst>
          </p:cNvPr>
          <p:cNvSpPr txBox="1"/>
          <p:nvPr/>
        </p:nvSpPr>
        <p:spPr>
          <a:xfrm>
            <a:off x="2119002" y="3826412"/>
            <a:ext cx="1526400" cy="1785104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s-ES" sz="1000" dirty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Objetivo 1</a:t>
            </a:r>
          </a:p>
          <a:p>
            <a:pPr marL="171433" indent="-171433">
              <a:buFont typeface="Arial" panose="020B0604020202020204" pitchFamily="34" charset="0"/>
              <a:buChar char="•"/>
            </a:pPr>
            <a:r>
              <a:rPr lang="es-ES" sz="1000" dirty="0">
                <a:latin typeface="Arial" panose="020B0604020202020204" pitchFamily="34" charset="0"/>
                <a:cs typeface="Arial" panose="020B0604020202020204" pitchFamily="34" charset="0"/>
              </a:rPr>
              <a:t>Pases</a:t>
            </a:r>
          </a:p>
          <a:p>
            <a:pPr marL="171433" indent="-171433">
              <a:buFont typeface="Arial" panose="020B0604020202020204" pitchFamily="34" charset="0"/>
              <a:buChar char="•"/>
            </a:pPr>
            <a:r>
              <a:rPr lang="es-ES" sz="1000" dirty="0">
                <a:latin typeface="Arial" panose="020B0604020202020204" pitchFamily="34" charset="0"/>
                <a:cs typeface="Arial" panose="020B0604020202020204" pitchFamily="34" charset="0"/>
              </a:rPr>
              <a:t>Conducciones</a:t>
            </a:r>
          </a:p>
          <a:p>
            <a:pPr marL="171433" indent="-171433">
              <a:buFont typeface="Arial" panose="020B0604020202020204" pitchFamily="34" charset="0"/>
              <a:buChar char="•"/>
            </a:pPr>
            <a:r>
              <a:rPr lang="es-ES" sz="1000" dirty="0">
                <a:latin typeface="Arial" panose="020B0604020202020204" pitchFamily="34" charset="0"/>
                <a:cs typeface="Arial" panose="020B0604020202020204" pitchFamily="34" charset="0"/>
              </a:rPr>
              <a:t>Regates</a:t>
            </a:r>
          </a:p>
          <a:p>
            <a:pPr marL="171433" indent="-171433">
              <a:buFont typeface="Arial" panose="020B0604020202020204" pitchFamily="34" charset="0"/>
              <a:buChar char="•"/>
            </a:pPr>
            <a:r>
              <a:rPr lang="es-ES" sz="1000" dirty="0">
                <a:latin typeface="Arial" panose="020B0604020202020204" pitchFamily="34" charset="0"/>
                <a:cs typeface="Arial" panose="020B0604020202020204" pitchFamily="34" charset="0"/>
              </a:rPr>
              <a:t>anticipar</a:t>
            </a:r>
          </a:p>
          <a:p>
            <a:endParaRPr lang="es-ES" sz="1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s-ES" sz="1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s-ES" sz="1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s-ES" sz="1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s-ES" sz="1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s-ES" sz="1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3" name="CuadroTexto 32">
            <a:extLst>
              <a:ext uri="{FF2B5EF4-FFF2-40B4-BE49-F238E27FC236}">
                <a16:creationId xmlns:a16="http://schemas.microsoft.com/office/drawing/2014/main" id="{C6AA97A9-6F5C-DB49-8162-27E15EB6E094}"/>
              </a:ext>
            </a:extLst>
          </p:cNvPr>
          <p:cNvSpPr txBox="1"/>
          <p:nvPr/>
        </p:nvSpPr>
        <p:spPr>
          <a:xfrm>
            <a:off x="3645402" y="3551538"/>
            <a:ext cx="15264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Objetivos Tácticos</a:t>
            </a:r>
          </a:p>
        </p:txBody>
      </p:sp>
      <p:sp>
        <p:nvSpPr>
          <p:cNvPr id="34" name="CuadroTexto 33">
            <a:extLst>
              <a:ext uri="{FF2B5EF4-FFF2-40B4-BE49-F238E27FC236}">
                <a16:creationId xmlns:a16="http://schemas.microsoft.com/office/drawing/2014/main" id="{9173663E-7E3D-EA4F-B336-0DD2072DB5A3}"/>
              </a:ext>
            </a:extLst>
          </p:cNvPr>
          <p:cNvSpPr txBox="1"/>
          <p:nvPr/>
        </p:nvSpPr>
        <p:spPr>
          <a:xfrm>
            <a:off x="3645402" y="3816204"/>
            <a:ext cx="1526400" cy="1785104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endParaRPr lang="es-ES" sz="1000" dirty="0">
              <a:solidFill>
                <a:schemeClr val="accent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33" indent="-171433">
              <a:buFont typeface="Arial" panose="020B0604020202020204" pitchFamily="34" charset="0"/>
              <a:buChar char="•"/>
            </a:pPr>
            <a:r>
              <a:rPr lang="es-ES" sz="1000" dirty="0">
                <a:latin typeface="Arial" panose="020B0604020202020204" pitchFamily="34" charset="0"/>
                <a:cs typeface="Arial" panose="020B0604020202020204" pitchFamily="34" charset="0"/>
              </a:rPr>
              <a:t>Nivel macro: conexión con pivote</a:t>
            </a:r>
          </a:p>
          <a:p>
            <a:pPr marL="171433" indent="-171433">
              <a:buFont typeface="Arial" panose="020B0604020202020204" pitchFamily="34" charset="0"/>
              <a:buChar char="•"/>
            </a:pPr>
            <a:r>
              <a:rPr lang="es-ES" sz="1000" dirty="0">
                <a:latin typeface="Arial" panose="020B0604020202020204" pitchFamily="34" charset="0"/>
                <a:cs typeface="Arial" panose="020B0604020202020204" pitchFamily="34" charset="0"/>
              </a:rPr>
              <a:t>Mantener posesión</a:t>
            </a:r>
          </a:p>
          <a:p>
            <a:pPr marL="171433" indent="-171433">
              <a:buFont typeface="Arial" panose="020B0604020202020204" pitchFamily="34" charset="0"/>
              <a:buChar char="•"/>
            </a:pPr>
            <a:r>
              <a:rPr lang="es-ES" sz="1000" dirty="0">
                <a:latin typeface="Arial" panose="020B0604020202020204" pitchFamily="34" charset="0"/>
                <a:cs typeface="Arial" panose="020B0604020202020204" pitchFamily="34" charset="0"/>
              </a:rPr>
              <a:t>Saltos a pares</a:t>
            </a:r>
          </a:p>
          <a:p>
            <a:endParaRPr lang="es-ES" sz="1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s-ES" sz="1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s-ES" sz="1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s-ES" sz="1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s-ES" sz="1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s-ES" sz="1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6" name="Imagen 35">
            <a:extLst>
              <a:ext uri="{FF2B5EF4-FFF2-40B4-BE49-F238E27FC236}">
                <a16:creationId xmlns:a16="http://schemas.microsoft.com/office/drawing/2014/main" id="{37EAA42E-9CDC-6642-9ABD-54C78ABD6A20}"/>
              </a:ext>
            </a:extLst>
          </p:cNvPr>
          <p:cNvPicPr>
            <a:picLocks/>
          </p:cNvPicPr>
          <p:nvPr/>
        </p:nvPicPr>
        <p:blipFill>
          <a:blip r:embed="rId7"/>
          <a:srcRect/>
          <a:stretch/>
        </p:blipFill>
        <p:spPr>
          <a:xfrm>
            <a:off x="205153" y="7275190"/>
            <a:ext cx="2880000" cy="2162345"/>
          </a:xfrm>
          <a:prstGeom prst="rect">
            <a:avLst/>
          </a:prstGeom>
        </p:spPr>
      </p:pic>
      <p:sp>
        <p:nvSpPr>
          <p:cNvPr id="39" name="CuadroTexto 38">
            <a:extLst>
              <a:ext uri="{FF2B5EF4-FFF2-40B4-BE49-F238E27FC236}">
                <a16:creationId xmlns:a16="http://schemas.microsoft.com/office/drawing/2014/main" id="{D4D966B1-18E0-8A44-B375-06B1AE3549FE}"/>
              </a:ext>
            </a:extLst>
          </p:cNvPr>
          <p:cNvSpPr txBox="1"/>
          <p:nvPr/>
        </p:nvSpPr>
        <p:spPr>
          <a:xfrm>
            <a:off x="205153" y="6956587"/>
            <a:ext cx="192776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Imagen</a:t>
            </a:r>
          </a:p>
        </p:txBody>
      </p:sp>
      <p:sp>
        <p:nvSpPr>
          <p:cNvPr id="40" name="CuadroTexto 39">
            <a:extLst>
              <a:ext uri="{FF2B5EF4-FFF2-40B4-BE49-F238E27FC236}">
                <a16:creationId xmlns:a16="http://schemas.microsoft.com/office/drawing/2014/main" id="{59AC4320-A22C-F047-A437-F9E62806BAC9}"/>
              </a:ext>
            </a:extLst>
          </p:cNvPr>
          <p:cNvSpPr txBox="1"/>
          <p:nvPr/>
        </p:nvSpPr>
        <p:spPr>
          <a:xfrm>
            <a:off x="3789186" y="6956587"/>
            <a:ext cx="192776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Video</a:t>
            </a:r>
          </a:p>
        </p:txBody>
      </p:sp>
      <p:sp>
        <p:nvSpPr>
          <p:cNvPr id="41" name="CuadroTexto 40">
            <a:extLst>
              <a:ext uri="{FF2B5EF4-FFF2-40B4-BE49-F238E27FC236}">
                <a16:creationId xmlns:a16="http://schemas.microsoft.com/office/drawing/2014/main" id="{3B18BA51-50B5-C845-92BF-074984218B20}"/>
              </a:ext>
            </a:extLst>
          </p:cNvPr>
          <p:cNvSpPr txBox="1"/>
          <p:nvPr/>
        </p:nvSpPr>
        <p:spPr>
          <a:xfrm>
            <a:off x="5149547" y="3553525"/>
            <a:ext cx="15264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Otros Objetivos</a:t>
            </a:r>
          </a:p>
        </p:txBody>
      </p:sp>
      <p:sp>
        <p:nvSpPr>
          <p:cNvPr id="42" name="CuadroTexto 41">
            <a:extLst>
              <a:ext uri="{FF2B5EF4-FFF2-40B4-BE49-F238E27FC236}">
                <a16:creationId xmlns:a16="http://schemas.microsoft.com/office/drawing/2014/main" id="{11CF3759-423B-B647-A1F6-00B67842527A}"/>
              </a:ext>
            </a:extLst>
          </p:cNvPr>
          <p:cNvSpPr txBox="1"/>
          <p:nvPr/>
        </p:nvSpPr>
        <p:spPr>
          <a:xfrm>
            <a:off x="5149547" y="3818192"/>
            <a:ext cx="1526400" cy="1631216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171433" indent="-171433">
              <a:buFont typeface="Arial" panose="020B0604020202020204" pitchFamily="34" charset="0"/>
              <a:buChar char="•"/>
            </a:pPr>
            <a:r>
              <a:rPr lang="es-ES" sz="1000" dirty="0">
                <a:latin typeface="Arial" panose="020B0604020202020204" pitchFamily="34" charset="0"/>
                <a:cs typeface="Arial" panose="020B0604020202020204" pitchFamily="34" charset="0"/>
              </a:rPr>
              <a:t>Calentamiento</a:t>
            </a:r>
          </a:p>
          <a:p>
            <a:pPr marL="171433" indent="-171433">
              <a:buFont typeface="Arial" panose="020B0604020202020204" pitchFamily="34" charset="0"/>
              <a:buChar char="•"/>
            </a:pPr>
            <a:r>
              <a:rPr lang="es-ES" sz="1000" dirty="0">
                <a:latin typeface="Arial" panose="020B0604020202020204" pitchFamily="34" charset="0"/>
                <a:cs typeface="Arial" panose="020B0604020202020204" pitchFamily="34" charset="0"/>
              </a:rPr>
              <a:t>Acondicionar cuerpo para el esfuerzo</a:t>
            </a:r>
          </a:p>
          <a:p>
            <a:endParaRPr lang="es-ES" sz="1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s-ES" sz="1000" dirty="0">
              <a:solidFill>
                <a:schemeClr val="accent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33" indent="-171433">
              <a:buFont typeface="Arial" panose="020B0604020202020204" pitchFamily="34" charset="0"/>
              <a:buChar char="•"/>
            </a:pPr>
            <a:r>
              <a:rPr lang="es-ES" sz="1000" dirty="0">
                <a:latin typeface="Arial" panose="020B0604020202020204" pitchFamily="34" charset="0"/>
                <a:cs typeface="Arial" panose="020B0604020202020204" pitchFamily="34" charset="0"/>
              </a:rPr>
              <a:t>Microestructuras defensivas</a:t>
            </a:r>
          </a:p>
          <a:p>
            <a:endParaRPr lang="es-ES" sz="1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s-ES" sz="1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s-ES" sz="1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3" name="Paredes y Ocupación de Espacios.mp4" descr="Paredes y Ocupación de Espacios.mp4">
            <a:hlinkClick r:id="" action="ppaction://media"/>
            <a:extLst>
              <a:ext uri="{FF2B5EF4-FFF2-40B4-BE49-F238E27FC236}">
                <a16:creationId xmlns:a16="http://schemas.microsoft.com/office/drawing/2014/main" id="{14380193-00ED-6644-B002-F131EF24B8D9}"/>
              </a:ext>
            </a:extLst>
          </p:cNvPr>
          <p:cNvPicPr>
            <a:picLocks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3789186" y="7275190"/>
            <a:ext cx="2880000" cy="2160000"/>
          </a:xfrm>
          <a:prstGeom prst="rect">
            <a:avLst/>
          </a:prstGeom>
        </p:spPr>
      </p:pic>
      <p:sp>
        <p:nvSpPr>
          <p:cNvPr id="44" name="CuadroTexto 43">
            <a:extLst>
              <a:ext uri="{FF2B5EF4-FFF2-40B4-BE49-F238E27FC236}">
                <a16:creationId xmlns:a16="http://schemas.microsoft.com/office/drawing/2014/main" id="{32C7FCE9-6EE2-664A-B3FC-C5EBAA5D0FE0}"/>
              </a:ext>
            </a:extLst>
          </p:cNvPr>
          <p:cNvSpPr txBox="1"/>
          <p:nvPr/>
        </p:nvSpPr>
        <p:spPr>
          <a:xfrm>
            <a:off x="138474" y="5273608"/>
            <a:ext cx="197997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Aspectos a Incidir</a:t>
            </a:r>
          </a:p>
        </p:txBody>
      </p:sp>
      <p:sp>
        <p:nvSpPr>
          <p:cNvPr id="45" name="CuadroTexto 44">
            <a:extLst>
              <a:ext uri="{FF2B5EF4-FFF2-40B4-BE49-F238E27FC236}">
                <a16:creationId xmlns:a16="http://schemas.microsoft.com/office/drawing/2014/main" id="{D38F1A15-242A-9D4C-96BE-F8072B9493CA}"/>
              </a:ext>
            </a:extLst>
          </p:cNvPr>
          <p:cNvSpPr txBox="1"/>
          <p:nvPr/>
        </p:nvSpPr>
        <p:spPr>
          <a:xfrm>
            <a:off x="138474" y="5490081"/>
            <a:ext cx="6681898" cy="2708434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s-ES" sz="1000" dirty="0">
                <a:latin typeface="Arial" panose="020B0604020202020204" pitchFamily="34" charset="0"/>
                <a:cs typeface="Arial" panose="020B0604020202020204" pitchFamily="34" charset="0"/>
              </a:rPr>
              <a:t>Tras convertirme en poseedor mirar lejos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s-ES" sz="1000" dirty="0">
                <a:latin typeface="Arial" panose="020B0604020202020204" pitchFamily="34" charset="0"/>
                <a:cs typeface="Arial" panose="020B0604020202020204" pitchFamily="34" charset="0"/>
              </a:rPr>
              <a:t>Si me roban defender hacia delante,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s-ES" sz="1000" dirty="0">
                <a:latin typeface="Arial" panose="020B0604020202020204" pitchFamily="34" charset="0"/>
                <a:cs typeface="Arial" panose="020B0604020202020204" pitchFamily="34" charset="0"/>
              </a:rPr>
              <a:t>Presión tras perdida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s-ES" sz="1000" dirty="0">
                <a:latin typeface="Arial" panose="020B0604020202020204" pitchFamily="34" charset="0"/>
                <a:cs typeface="Arial" panose="020B0604020202020204" pitchFamily="34" charset="0"/>
              </a:rPr>
              <a:t>La estructura defensiva puede ser en el mismo plano o en distintos planos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s-ES" sz="1000" dirty="0">
                <a:latin typeface="Arial" panose="020B0604020202020204" pitchFamily="34" charset="0"/>
                <a:cs typeface="Arial" panose="020B0604020202020204" pitchFamily="34" charset="0"/>
              </a:rPr>
              <a:t>Si juego con pivote: 3er hombre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s-ES" sz="1000" dirty="0">
                <a:latin typeface="Arial" panose="020B0604020202020204" pitchFamily="34" charset="0"/>
                <a:cs typeface="Arial" panose="020B0604020202020204" pitchFamily="34" charset="0"/>
              </a:rPr>
              <a:t>Asociarme en 1 plano para atraer, provocar salto del lejano y llevar a avanzados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s-ES" sz="1000" dirty="0">
                <a:latin typeface="Arial" panose="020B0604020202020204" pitchFamily="34" charset="0"/>
                <a:cs typeface="Arial" panose="020B0604020202020204" pitchFamily="34" charset="0"/>
              </a:rPr>
              <a:t>Orientaciones en intermedias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s-ES" sz="1000" dirty="0">
                <a:latin typeface="Arial" panose="020B0604020202020204" pitchFamily="34" charset="0"/>
                <a:cs typeface="Arial" panose="020B0604020202020204" pitchFamily="34" charset="0"/>
              </a:rPr>
              <a:t>Reconocer momento de apretar. Si el balón viaja aprovecho para atacar el control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s-ES" sz="1000" dirty="0">
                <a:latin typeface="Arial" panose="020B0604020202020204" pitchFamily="34" charset="0"/>
                <a:cs typeface="Arial" panose="020B0604020202020204" pitchFamily="34" charset="0"/>
              </a:rPr>
              <a:t>Reconocer roles según se va moviendo el balón</a:t>
            </a:r>
          </a:p>
          <a:p>
            <a:endParaRPr lang="es-ES" sz="1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s-ES" sz="1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s-ES" sz="1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s-ES" sz="1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s-ES" sz="1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s-ES" sz="1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s-ES" sz="1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s-ES" sz="1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8" name="Imagen 47" descr="Logotipo&#10;&#10;Descripción generada automáticamente">
            <a:extLst>
              <a:ext uri="{FF2B5EF4-FFF2-40B4-BE49-F238E27FC236}">
                <a16:creationId xmlns:a16="http://schemas.microsoft.com/office/drawing/2014/main" id="{FC5037D8-F78F-7840-A0FF-3FA203436E78}"/>
              </a:ext>
            </a:extLst>
          </p:cNvPr>
          <p:cNvPicPr>
            <a:picLocks noChangeAspect="1"/>
          </p:cNvPicPr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86264" y="9062206"/>
            <a:ext cx="643806" cy="362141"/>
          </a:xfrm>
          <a:prstGeom prst="rect">
            <a:avLst/>
          </a:prstGeom>
        </p:spPr>
      </p:pic>
      <p:cxnSp>
        <p:nvCxnSpPr>
          <p:cNvPr id="50" name="Conector recto 49">
            <a:extLst>
              <a:ext uri="{FF2B5EF4-FFF2-40B4-BE49-F238E27FC236}">
                <a16:creationId xmlns:a16="http://schemas.microsoft.com/office/drawing/2014/main" id="{75EDF2B4-AE1E-3949-8B10-ECCD1CBF8817}"/>
              </a:ext>
            </a:extLst>
          </p:cNvPr>
          <p:cNvCxnSpPr/>
          <p:nvPr/>
        </p:nvCxnSpPr>
        <p:spPr>
          <a:xfrm>
            <a:off x="61945" y="1889237"/>
            <a:ext cx="6734108" cy="6487"/>
          </a:xfrm>
          <a:prstGeom prst="line">
            <a:avLst/>
          </a:prstGeom>
          <a:ln w="12700" cap="rnd"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Conector recto 50">
            <a:extLst>
              <a:ext uri="{FF2B5EF4-FFF2-40B4-BE49-F238E27FC236}">
                <a16:creationId xmlns:a16="http://schemas.microsoft.com/office/drawing/2014/main" id="{5258662B-1C01-B04E-81B6-EC586A78B875}"/>
              </a:ext>
            </a:extLst>
          </p:cNvPr>
          <p:cNvCxnSpPr/>
          <p:nvPr/>
        </p:nvCxnSpPr>
        <p:spPr>
          <a:xfrm>
            <a:off x="86264" y="3482718"/>
            <a:ext cx="6734108" cy="6487"/>
          </a:xfrm>
          <a:prstGeom prst="line">
            <a:avLst/>
          </a:prstGeom>
          <a:ln w="12700" cap="rnd"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Conector recto 51">
            <a:extLst>
              <a:ext uri="{FF2B5EF4-FFF2-40B4-BE49-F238E27FC236}">
                <a16:creationId xmlns:a16="http://schemas.microsoft.com/office/drawing/2014/main" id="{1E35B6F3-6480-CE41-B686-D3DD16D1EA73}"/>
              </a:ext>
            </a:extLst>
          </p:cNvPr>
          <p:cNvCxnSpPr/>
          <p:nvPr/>
        </p:nvCxnSpPr>
        <p:spPr>
          <a:xfrm>
            <a:off x="86264" y="5208352"/>
            <a:ext cx="6734108" cy="6487"/>
          </a:xfrm>
          <a:prstGeom prst="line">
            <a:avLst/>
          </a:prstGeom>
          <a:ln w="12700" cap="rnd"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Conector recto 52">
            <a:extLst>
              <a:ext uri="{FF2B5EF4-FFF2-40B4-BE49-F238E27FC236}">
                <a16:creationId xmlns:a16="http://schemas.microsoft.com/office/drawing/2014/main" id="{52D92592-5A16-BC43-B137-5AC6C1B425DE}"/>
              </a:ext>
            </a:extLst>
          </p:cNvPr>
          <p:cNvCxnSpPr/>
          <p:nvPr/>
        </p:nvCxnSpPr>
        <p:spPr>
          <a:xfrm>
            <a:off x="61945" y="6956587"/>
            <a:ext cx="6734108" cy="6487"/>
          </a:xfrm>
          <a:prstGeom prst="line">
            <a:avLst/>
          </a:prstGeom>
          <a:ln w="12700" cap="rnd"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Conector recto 53">
            <a:extLst>
              <a:ext uri="{FF2B5EF4-FFF2-40B4-BE49-F238E27FC236}">
                <a16:creationId xmlns:a16="http://schemas.microsoft.com/office/drawing/2014/main" id="{D8A51349-F988-014C-BAFA-2AF243D0D14E}"/>
              </a:ext>
            </a:extLst>
          </p:cNvPr>
          <p:cNvCxnSpPr>
            <a:cxnSpLocks/>
          </p:cNvCxnSpPr>
          <p:nvPr/>
        </p:nvCxnSpPr>
        <p:spPr>
          <a:xfrm>
            <a:off x="2098320" y="3590759"/>
            <a:ext cx="0" cy="1548365"/>
          </a:xfrm>
          <a:prstGeom prst="line">
            <a:avLst/>
          </a:prstGeom>
          <a:ln w="12700" cap="rnd"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Conector recto 55">
            <a:extLst>
              <a:ext uri="{FF2B5EF4-FFF2-40B4-BE49-F238E27FC236}">
                <a16:creationId xmlns:a16="http://schemas.microsoft.com/office/drawing/2014/main" id="{83BAFEDF-DFAD-3E46-8DC9-A7D57760FDA4}"/>
              </a:ext>
            </a:extLst>
          </p:cNvPr>
          <p:cNvCxnSpPr>
            <a:cxnSpLocks/>
          </p:cNvCxnSpPr>
          <p:nvPr/>
        </p:nvCxnSpPr>
        <p:spPr>
          <a:xfrm>
            <a:off x="3644628" y="3590758"/>
            <a:ext cx="0" cy="1548365"/>
          </a:xfrm>
          <a:prstGeom prst="line">
            <a:avLst/>
          </a:prstGeom>
          <a:ln w="12700" cap="rnd"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Conector recto 56">
            <a:extLst>
              <a:ext uri="{FF2B5EF4-FFF2-40B4-BE49-F238E27FC236}">
                <a16:creationId xmlns:a16="http://schemas.microsoft.com/office/drawing/2014/main" id="{FBF89AB1-3E1A-7A4F-B7E4-3F417A9C6AA3}"/>
              </a:ext>
            </a:extLst>
          </p:cNvPr>
          <p:cNvCxnSpPr>
            <a:cxnSpLocks/>
          </p:cNvCxnSpPr>
          <p:nvPr/>
        </p:nvCxnSpPr>
        <p:spPr>
          <a:xfrm>
            <a:off x="5125073" y="3590758"/>
            <a:ext cx="0" cy="1548365"/>
          </a:xfrm>
          <a:prstGeom prst="line">
            <a:avLst/>
          </a:prstGeom>
          <a:ln w="12700" cap="rnd"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Conector recto 57">
            <a:extLst>
              <a:ext uri="{FF2B5EF4-FFF2-40B4-BE49-F238E27FC236}">
                <a16:creationId xmlns:a16="http://schemas.microsoft.com/office/drawing/2014/main" id="{CF3F3C28-D141-E94D-A5A4-75AA4BD8DAD9}"/>
              </a:ext>
            </a:extLst>
          </p:cNvPr>
          <p:cNvCxnSpPr>
            <a:cxnSpLocks/>
          </p:cNvCxnSpPr>
          <p:nvPr/>
        </p:nvCxnSpPr>
        <p:spPr>
          <a:xfrm>
            <a:off x="3411748" y="7079697"/>
            <a:ext cx="0" cy="2564635"/>
          </a:xfrm>
          <a:prstGeom prst="line">
            <a:avLst/>
          </a:prstGeom>
          <a:ln w="12700" cap="rnd"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Imagen 2">
            <a:extLst>
              <a:ext uri="{FF2B5EF4-FFF2-40B4-BE49-F238E27FC236}">
                <a16:creationId xmlns:a16="http://schemas.microsoft.com/office/drawing/2014/main" id="{5827FA8E-2CE3-4F61-B29B-7DFCAFC7CBFB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05153" y="7275190"/>
            <a:ext cx="2883105" cy="2162345"/>
          </a:xfrm>
          <a:prstGeom prst="rect">
            <a:avLst/>
          </a:prstGeom>
        </p:spPr>
      </p:pic>
      <p:pic>
        <p:nvPicPr>
          <p:cNvPr id="55" name="Imagen 54" descr="Logotipo&#10;&#10;Descripción generada automáticamente">
            <a:extLst>
              <a:ext uri="{FF2B5EF4-FFF2-40B4-BE49-F238E27FC236}">
                <a16:creationId xmlns:a16="http://schemas.microsoft.com/office/drawing/2014/main" id="{D0AF23A3-BEA1-4004-BEC2-5DFEFEEAA66A}"/>
              </a:ext>
            </a:extLst>
          </p:cNvPr>
          <p:cNvPicPr>
            <a:picLocks noChangeAspect="1"/>
          </p:cNvPicPr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138474" y="8996748"/>
            <a:ext cx="643806" cy="362141"/>
          </a:xfrm>
          <a:prstGeom prst="rect">
            <a:avLst/>
          </a:prstGeom>
        </p:spPr>
      </p:pic>
      <p:pic>
        <p:nvPicPr>
          <p:cNvPr id="13" name="41">
            <a:hlinkClick r:id="" action="ppaction://media"/>
            <a:extLst>
              <a:ext uri="{FF2B5EF4-FFF2-40B4-BE49-F238E27FC236}">
                <a16:creationId xmlns:a16="http://schemas.microsoft.com/office/drawing/2014/main" id="{8F6C3243-AECE-4566-9671-83316D5ABC65}"/>
              </a:ext>
            </a:extLst>
          </p:cNvPr>
          <p:cNvPicPr>
            <a:picLocks noChangeAspect="1"/>
          </p:cNvPicPr>
          <p:nvPr>
            <a:vide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3772848" y="7242651"/>
            <a:ext cx="2896338" cy="21948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68592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0143" fill="hold"/>
                                        <p:tgtEl>
                                          <p:spTgt spid="4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10143"/>
                            </p:stCondLst>
                            <p:childTnLst>
                              <p:par>
                                <p:cTn id="8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25400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10" fill="hold" display="0">
                  <p:stCondLst>
                    <p:cond delay="indefinite"/>
                  </p:stCondLst>
                </p:cTn>
                <p:tgtEl>
                  <p:spTgt spid="43"/>
                </p:tgtEl>
              </p:cMediaNode>
            </p:video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5" dur="1" fill="hold"/>
                                        <p:tgtEl>
                                          <p:spTgt spid="4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  <p:video fullScrn="1">
              <p:cMediaNode vol="80000">
                <p:cTn id="16" repeatCount="indefinite" fill="remove" display="0">
                  <p:stCondLst>
                    <p:cond delay="indefinite"/>
                  </p:stCondLst>
                </p:cTn>
                <p:tgtEl>
                  <p:spTgt spid="13"/>
                </p:tgtEl>
              </p:cMediaNode>
            </p:video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21" dur="1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Tema de Office">
  <a:themeElements>
    <a:clrScheme name="Tema d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e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1671</TotalTime>
  <Words>273</Words>
  <Application>Microsoft Office PowerPoint</Application>
  <PresentationFormat>A4 (210 x 297 mm)</PresentationFormat>
  <Paragraphs>83</Paragraphs>
  <Slides>1</Slides>
  <Notes>0</Notes>
  <HiddenSlides>0</HiddenSlides>
  <MMClips>2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Tema de Office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Miguel Sobejano</dc:creator>
  <cp:lastModifiedBy>david lopez lopez</cp:lastModifiedBy>
  <cp:revision>186</cp:revision>
  <dcterms:created xsi:type="dcterms:W3CDTF">2021-01-24T11:11:28Z</dcterms:created>
  <dcterms:modified xsi:type="dcterms:W3CDTF">2021-02-01T20:33:24Z</dcterms:modified>
</cp:coreProperties>
</file>